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79" r:id="rId5"/>
  </p:sldMasterIdLst>
  <p:notesMasterIdLst>
    <p:notesMasterId r:id="rId17"/>
  </p:notesMasterIdLst>
  <p:handoutMasterIdLst>
    <p:handoutMasterId r:id="rId18"/>
  </p:handoutMasterIdLst>
  <p:sldIdLst>
    <p:sldId id="2145708222" r:id="rId6"/>
    <p:sldId id="919" r:id="rId7"/>
    <p:sldId id="2145708294" r:id="rId8"/>
    <p:sldId id="2145708282" r:id="rId9"/>
    <p:sldId id="2145708169" r:id="rId10"/>
    <p:sldId id="2145708231" r:id="rId11"/>
    <p:sldId id="2145708230" r:id="rId12"/>
    <p:sldId id="2145708288" r:id="rId13"/>
    <p:sldId id="1182" r:id="rId14"/>
    <p:sldId id="2145708192" r:id="rId15"/>
    <p:sldId id="1103" r:id="rId16"/>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22AE0279-544D-3D7A-B819-9C133E6180C0}" name="Guest User" initials="GU" userId="S::urn:spo:anon#69593b742a457a197859df540c59b88cc62c3f96bce1e701a9fb6b6abc4dbcaa::" providerId="AD"/>
  <p188:author id="{FBD5507C-A371-E2E6-D1DA-7A21576B8FD0}" name="Guest User" initials="GU" userId="S::urn:spo:anon#295c83efffe5083574ed21625641f9b7475b3ccc32d9decb57ea7a552ba70852::" providerId="AD"/>
  <p188:author id="{C347647C-82DF-3714-D566-1F297C5840CD}" name="SOPHIA PAPADAKIS" initials="SP" userId="341674e120739e96" providerId="Windows Live"/>
  <p188:author id="{71413D82-31CA-FCC6-6538-D63CEEBA9C3D}" name="Susan Montgomery" initials="SM" userId="e6e415be2107f65b" providerId="Windows Live"/>
  <p188:author id="{C7669399-CBEC-E3B7-27C4-27F0218BECA7}" name="Guest User" initials="GU" userId="S::urn:spo:anon#aa203dcd9963cc12e3f89c4613b9a9e77a1cbbcc190e411ba201ed5264dc585a::" providerId="AD"/>
  <p188:author id="{0F1856C8-F57A-9F3E-84F0-70A0EB23FFF5}" name="Guest User" initials="GU" userId="S::urn:spo:anon#7030134245bd16b84066394ad1b9db803ecc38bc2b3977094f04c623831eb07d::" providerId="AD"/>
  <p188:author id="{261EB2C8-27FD-A859-CA0D-ADB62167BE41}" name="Tom Coleman-Haynes" initials="TC" userId="S::tom@ncsct.co.uk::feac02dd-ca1d-495d-907d-e6674be69fc7" providerId="AD"/>
  <p188:author id="{1E1CE6F1-31B4-A8F2-E696-2958A6EE8827}" name="Sophia Papadakis" initials="SP" userId="S::sophia@ncsct.co.uk::b95f17c4-d9c4-4e13-899b-4e888ddd5376" providerId="AD"/>
  <p188:author id="{86520EF7-4688-0A30-ACD2-9C216CA4ABDC}" name="Guest User" initials="GU" userId="S::urn:spo:anon#8568165eb13b5596d4ad53a21fcfbc5a9a232e64f2cf3ebc851d97d7481d7a7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A9E"/>
    <a:srgbClr val="DAF2F3"/>
    <a:srgbClr val="BFBFBF"/>
    <a:srgbClr val="FF2F92"/>
    <a:srgbClr val="00A3DC"/>
    <a:srgbClr val="DAF2F4"/>
    <a:srgbClr val="8B6DAD"/>
    <a:srgbClr val="008489"/>
    <a:srgbClr val="CBEFF0"/>
    <a:srgbClr val="E7F8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4FB19B-84E4-D66E-AF04-719281ED80F3}" v="21" dt="2024-03-11T15:12:27.8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519" autoAdjust="0"/>
    <p:restoredTop sz="86408" autoAdjust="0"/>
  </p:normalViewPr>
  <p:slideViewPr>
    <p:cSldViewPr snapToGrid="0">
      <p:cViewPr varScale="1">
        <p:scale>
          <a:sx n="62" d="100"/>
          <a:sy n="62" d="100"/>
        </p:scale>
        <p:origin x="78" y="822"/>
      </p:cViewPr>
      <p:guideLst>
        <p:guide orient="horz" pos="2160"/>
        <p:guide pos="2880"/>
        <p:guide orient="horz" pos="3113"/>
      </p:guideLst>
    </p:cSldViewPr>
  </p:slideViewPr>
  <p:outlineViewPr>
    <p:cViewPr>
      <p:scale>
        <a:sx n="33" d="100"/>
        <a:sy n="33" d="100"/>
      </p:scale>
      <p:origin x="0" y="-24552"/>
    </p:cViewPr>
  </p:outlineViewPr>
  <p:notesTextViewPr>
    <p:cViewPr>
      <p:scale>
        <a:sx n="1" d="1"/>
        <a:sy n="1" d="1"/>
      </p:scale>
      <p:origin x="0" y="0"/>
    </p:cViewPr>
  </p:notesTextViewPr>
  <p:sorterViewPr>
    <p:cViewPr>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a Papadakis" userId="S::sophia@ncsct.co.uk::b95f17c4-d9c4-4e13-899b-4e888ddd5376" providerId="AD" clId="Web-{3AC68B4F-C7A8-BA20-EFBB-D911966A0D15}"/>
    <pc:docChg chg="addSld delSld">
      <pc:chgData name="Sophia Papadakis" userId="S::sophia@ncsct.co.uk::b95f17c4-d9c4-4e13-899b-4e888ddd5376" providerId="AD" clId="Web-{3AC68B4F-C7A8-BA20-EFBB-D911966A0D15}" dt="2024-03-06T12:08:07.159" v="1"/>
      <pc:docMkLst>
        <pc:docMk/>
      </pc:docMkLst>
      <pc:sldChg chg="del">
        <pc:chgData name="Sophia Papadakis" userId="S::sophia@ncsct.co.uk::b95f17c4-d9c4-4e13-899b-4e888ddd5376" providerId="AD" clId="Web-{3AC68B4F-C7A8-BA20-EFBB-D911966A0D15}" dt="2024-03-06T12:08:07.159" v="1"/>
        <pc:sldMkLst>
          <pc:docMk/>
          <pc:sldMk cId="500026540" sldId="955"/>
        </pc:sldMkLst>
      </pc:sldChg>
      <pc:sldChg chg="add">
        <pc:chgData name="Sophia Papadakis" userId="S::sophia@ncsct.co.uk::b95f17c4-d9c4-4e13-899b-4e888ddd5376" providerId="AD" clId="Web-{3AC68B4F-C7A8-BA20-EFBB-D911966A0D15}" dt="2024-03-06T12:07:55.283" v="0"/>
        <pc:sldMkLst>
          <pc:docMk/>
          <pc:sldMk cId="3507074030" sldId="2145708289"/>
        </pc:sldMkLst>
      </pc:sldChg>
    </pc:docChg>
  </pc:docChgLst>
  <pc:docChgLst>
    <pc:chgData name="Tom Coleman-Haynes" userId="feac02dd-ca1d-495d-907d-e6674be69fc7" providerId="ADAL" clId="{7E99DF3C-D466-446E-9418-840EA6E8DE38}"/>
    <pc:docChg chg="undo custSel modSld">
      <pc:chgData name="Tom Coleman-Haynes" userId="feac02dd-ca1d-495d-907d-e6674be69fc7" providerId="ADAL" clId="{7E99DF3C-D466-446E-9418-840EA6E8DE38}" dt="2024-03-04T13:27:07.320" v="9" actId="1076"/>
      <pc:docMkLst>
        <pc:docMk/>
      </pc:docMkLst>
      <pc:sldChg chg="modSp mod modClrScheme chgLayout">
        <pc:chgData name="Tom Coleman-Haynes" userId="feac02dd-ca1d-495d-907d-e6674be69fc7" providerId="ADAL" clId="{7E99DF3C-D466-446E-9418-840EA6E8DE38}" dt="2024-03-04T13:27:01.910" v="6" actId="700"/>
        <pc:sldMkLst>
          <pc:docMk/>
          <pc:sldMk cId="3074346181" sldId="1182"/>
        </pc:sldMkLst>
        <pc:spChg chg="mod ord">
          <ac:chgData name="Tom Coleman-Haynes" userId="feac02dd-ca1d-495d-907d-e6674be69fc7" providerId="ADAL" clId="{7E99DF3C-D466-446E-9418-840EA6E8DE38}" dt="2024-03-04T13:27:01.910" v="6" actId="700"/>
          <ac:spMkLst>
            <pc:docMk/>
            <pc:sldMk cId="3074346181" sldId="1182"/>
            <ac:spMk id="2" creationId="{C4531C3A-AC8D-0E52-165B-9B8BBC903276}"/>
          </ac:spMkLst>
        </pc:spChg>
      </pc:sldChg>
      <pc:sldChg chg="mod modClrScheme chgLayout">
        <pc:chgData name="Tom Coleman-Haynes" userId="feac02dd-ca1d-495d-907d-e6674be69fc7" providerId="ADAL" clId="{7E99DF3C-D466-446E-9418-840EA6E8DE38}" dt="2024-03-04T13:26:52.080" v="2" actId="700"/>
        <pc:sldMkLst>
          <pc:docMk/>
          <pc:sldMk cId="3446883009" sldId="2145708169"/>
        </pc:sldMkLst>
      </pc:sldChg>
      <pc:sldChg chg="modSp mod modClrScheme chgLayout">
        <pc:chgData name="Tom Coleman-Haynes" userId="feac02dd-ca1d-495d-907d-e6674be69fc7" providerId="ADAL" clId="{7E99DF3C-D466-446E-9418-840EA6E8DE38}" dt="2024-03-04T13:27:07.320" v="9" actId="1076"/>
        <pc:sldMkLst>
          <pc:docMk/>
          <pc:sldMk cId="1754028317" sldId="2145708192"/>
        </pc:sldMkLst>
        <pc:picChg chg="mod">
          <ac:chgData name="Tom Coleman-Haynes" userId="feac02dd-ca1d-495d-907d-e6674be69fc7" providerId="ADAL" clId="{7E99DF3C-D466-446E-9418-840EA6E8DE38}" dt="2024-03-04T13:27:07.320" v="9" actId="1076"/>
          <ac:picMkLst>
            <pc:docMk/>
            <pc:sldMk cId="1754028317" sldId="2145708192"/>
            <ac:picMk id="2" creationId="{8B8F4654-6DEF-E9A7-BBC8-253415DA89F0}"/>
          </ac:picMkLst>
        </pc:picChg>
      </pc:sldChg>
      <pc:sldChg chg="modSp mod">
        <pc:chgData name="Tom Coleman-Haynes" userId="feac02dd-ca1d-495d-907d-e6674be69fc7" providerId="ADAL" clId="{7E99DF3C-D466-446E-9418-840EA6E8DE38}" dt="2024-03-04T13:25:44.809" v="1" actId="21"/>
        <pc:sldMkLst>
          <pc:docMk/>
          <pc:sldMk cId="1674086871" sldId="2145708222"/>
        </pc:sldMkLst>
        <pc:spChg chg="mod">
          <ac:chgData name="Tom Coleman-Haynes" userId="feac02dd-ca1d-495d-907d-e6674be69fc7" providerId="ADAL" clId="{7E99DF3C-D466-446E-9418-840EA6E8DE38}" dt="2024-03-04T13:25:44.809" v="1" actId="21"/>
          <ac:spMkLst>
            <pc:docMk/>
            <pc:sldMk cId="1674086871" sldId="2145708222"/>
            <ac:spMk id="3" creationId="{EBB67D4B-210D-8FDB-C2F3-F7185B93AE51}"/>
          </ac:spMkLst>
        </pc:spChg>
      </pc:sldChg>
      <pc:sldChg chg="mod modClrScheme chgLayout">
        <pc:chgData name="Tom Coleman-Haynes" userId="feac02dd-ca1d-495d-907d-e6674be69fc7" providerId="ADAL" clId="{7E99DF3C-D466-446E-9418-840EA6E8DE38}" dt="2024-03-04T13:26:56" v="4" actId="700"/>
        <pc:sldMkLst>
          <pc:docMk/>
          <pc:sldMk cId="3399631865" sldId="2145708230"/>
        </pc:sldMkLst>
      </pc:sldChg>
      <pc:sldChg chg="mod modClrScheme chgLayout">
        <pc:chgData name="Tom Coleman-Haynes" userId="feac02dd-ca1d-495d-907d-e6674be69fc7" providerId="ADAL" clId="{7E99DF3C-D466-446E-9418-840EA6E8DE38}" dt="2024-03-04T13:26:54.130" v="3" actId="700"/>
        <pc:sldMkLst>
          <pc:docMk/>
          <pc:sldMk cId="2529191239" sldId="2145708231"/>
        </pc:sldMkLst>
      </pc:sldChg>
      <pc:sldChg chg="mod modClrScheme chgLayout">
        <pc:chgData name="Tom Coleman-Haynes" userId="feac02dd-ca1d-495d-907d-e6674be69fc7" providerId="ADAL" clId="{7E99DF3C-D466-446E-9418-840EA6E8DE38}" dt="2024-03-04T13:26:58.809" v="5" actId="700"/>
        <pc:sldMkLst>
          <pc:docMk/>
          <pc:sldMk cId="1154858164" sldId="2145708288"/>
        </pc:sldMkLst>
      </pc:sldChg>
    </pc:docChg>
  </pc:docChgLst>
  <pc:docChgLst>
    <pc:chgData name="Sophia Papadakis" userId="S::sophia@ncsct.co.uk::b95f17c4-d9c4-4e13-899b-4e888ddd5376" providerId="AD" clId="Web-{D04FB19B-84E4-D66E-AF04-719281ED80F3}"/>
    <pc:docChg chg="addSld delSld modSld">
      <pc:chgData name="Sophia Papadakis" userId="S::sophia@ncsct.co.uk::b95f17c4-d9c4-4e13-899b-4e888ddd5376" providerId="AD" clId="Web-{D04FB19B-84E4-D66E-AF04-719281ED80F3}" dt="2024-03-11T15:12:27.893" v="19"/>
      <pc:docMkLst>
        <pc:docMk/>
      </pc:docMkLst>
      <pc:sldChg chg="addSp delSp modSp">
        <pc:chgData name="Sophia Papadakis" userId="S::sophia@ncsct.co.uk::b95f17c4-d9c4-4e13-899b-4e888ddd5376" providerId="AD" clId="Web-{D04FB19B-84E4-D66E-AF04-719281ED80F3}" dt="2024-03-11T15:11:58.017" v="17"/>
        <pc:sldMkLst>
          <pc:docMk/>
          <pc:sldMk cId="399119301" sldId="919"/>
        </pc:sldMkLst>
        <pc:spChg chg="add del mod">
          <ac:chgData name="Sophia Papadakis" userId="S::sophia@ncsct.co.uk::b95f17c4-d9c4-4e13-899b-4e888ddd5376" providerId="AD" clId="Web-{D04FB19B-84E4-D66E-AF04-719281ED80F3}" dt="2024-03-11T15:11:38.673" v="4"/>
          <ac:spMkLst>
            <pc:docMk/>
            <pc:sldMk cId="399119301" sldId="919"/>
            <ac:spMk id="9" creationId="{05FD2F09-A8BE-010B-FA2F-DA16A85EDF31}"/>
          </ac:spMkLst>
        </pc:spChg>
        <pc:spChg chg="add del mod">
          <ac:chgData name="Sophia Papadakis" userId="S::sophia@ncsct.co.uk::b95f17c4-d9c4-4e13-899b-4e888ddd5376" providerId="AD" clId="Web-{D04FB19B-84E4-D66E-AF04-719281ED80F3}" dt="2024-03-11T15:11:47.720" v="10"/>
          <ac:spMkLst>
            <pc:docMk/>
            <pc:sldMk cId="399119301" sldId="919"/>
            <ac:spMk id="12" creationId="{34632853-AB59-13D7-5C11-DE5247F73064}"/>
          </ac:spMkLst>
        </pc:spChg>
        <pc:spChg chg="add del mod">
          <ac:chgData name="Sophia Papadakis" userId="S::sophia@ncsct.co.uk::b95f17c4-d9c4-4e13-899b-4e888ddd5376" providerId="AD" clId="Web-{D04FB19B-84E4-D66E-AF04-719281ED80F3}" dt="2024-03-11T15:11:58.017" v="16"/>
          <ac:spMkLst>
            <pc:docMk/>
            <pc:sldMk cId="399119301" sldId="919"/>
            <ac:spMk id="15" creationId="{C624E27B-A53E-2596-D25C-90F6B2C52062}"/>
          </ac:spMkLst>
        </pc:spChg>
        <pc:graphicFrameChg chg="add del mod">
          <ac:chgData name="Sophia Papadakis" userId="S::sophia@ncsct.co.uk::b95f17c4-d9c4-4e13-899b-4e888ddd5376" providerId="AD" clId="Web-{D04FB19B-84E4-D66E-AF04-719281ED80F3}" dt="2024-03-11T15:11:38.673" v="5"/>
          <ac:graphicFrameMkLst>
            <pc:docMk/>
            <pc:sldMk cId="399119301" sldId="919"/>
            <ac:graphicFrameMk id="7" creationId="{9B19ED2A-7BE7-62E7-BEA7-4C9CE7892D27}"/>
          </ac:graphicFrameMkLst>
        </pc:graphicFrameChg>
        <pc:graphicFrameChg chg="add del mod">
          <ac:chgData name="Sophia Papadakis" userId="S::sophia@ncsct.co.uk::b95f17c4-d9c4-4e13-899b-4e888ddd5376" providerId="AD" clId="Web-{D04FB19B-84E4-D66E-AF04-719281ED80F3}" dt="2024-03-11T15:11:47.720" v="11"/>
          <ac:graphicFrameMkLst>
            <pc:docMk/>
            <pc:sldMk cId="399119301" sldId="919"/>
            <ac:graphicFrameMk id="11" creationId="{3F3D4CA7-E4F8-4B07-3A52-0D8E26DF73F7}"/>
          </ac:graphicFrameMkLst>
        </pc:graphicFrameChg>
        <pc:graphicFrameChg chg="add del mod">
          <ac:chgData name="Sophia Papadakis" userId="S::sophia@ncsct.co.uk::b95f17c4-d9c4-4e13-899b-4e888ddd5376" providerId="AD" clId="Web-{D04FB19B-84E4-D66E-AF04-719281ED80F3}" dt="2024-03-11T15:11:58.017" v="17"/>
          <ac:graphicFrameMkLst>
            <pc:docMk/>
            <pc:sldMk cId="399119301" sldId="919"/>
            <ac:graphicFrameMk id="14" creationId="{5BEE9D57-3942-685B-FD49-402F1D0064BE}"/>
          </ac:graphicFrameMkLst>
        </pc:graphicFrameChg>
      </pc:sldChg>
      <pc:sldChg chg="del">
        <pc:chgData name="Sophia Papadakis" userId="S::sophia@ncsct.co.uk::b95f17c4-d9c4-4e13-899b-4e888ddd5376" providerId="AD" clId="Web-{D04FB19B-84E4-D66E-AF04-719281ED80F3}" dt="2024-03-11T15:12:27.893" v="19"/>
        <pc:sldMkLst>
          <pc:docMk/>
          <pc:sldMk cId="3507074030" sldId="2145708289"/>
        </pc:sldMkLst>
      </pc:sldChg>
      <pc:sldChg chg="add">
        <pc:chgData name="Sophia Papadakis" userId="S::sophia@ncsct.co.uk::b95f17c4-d9c4-4e13-899b-4e888ddd5376" providerId="AD" clId="Web-{D04FB19B-84E4-D66E-AF04-719281ED80F3}" dt="2024-03-11T15:12:14.893" v="18"/>
        <pc:sldMkLst>
          <pc:docMk/>
          <pc:sldMk cId="1536077812" sldId="214570829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3/11/2024</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3/11/2024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health.org.uk/publications/quality-improvement-made-simple"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Let’s have a look at point of admission care and the focus on acute management of nicotine withdrawal.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2A2382-4541-B845-B6D5-E8B5A330E247}"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9750299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r>
              <a:rPr lang="en-CA" sz="1200" b="1" dirty="0">
                <a:effectLst/>
                <a:latin typeface="Arial" panose="020B0604020202020204" pitchFamily="34" charset="0"/>
                <a:ea typeface="Times New Roman" panose="02020603050405020304" pitchFamily="18" charset="0"/>
                <a:cs typeface="Arial" panose="020B0604020202020204" pitchFamily="34" charset="0"/>
              </a:rPr>
              <a:t>[Invite participants to write in the chat or raise their hand ask questions, make comments, reflections, etc.]</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A culture of smoking by patients and staff in mental health hospitals has been embedded in the fabric of the NHS. Cigarettes have been used as a currency between patients and to manage patient behaviour by staff. A faulty set of assumptions about smoking among people with mental illness, coupled with poor knowledge and skills about tobacco dependence treatment among staff, contributed to a stalemate. Furthermore, evidence-based tobacco dependence treatments were not available in mental health hospitals. </a:t>
            </a: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This culture is somewhat responsible for perpetuating the detrimental physical, mental, social, and economic impacts experienced by people who smoke and received care within mental health hospitals. It was not unusual for a patient to be admitted to a mental health hospital as a non-smoker and be discharged as a 20-a-day smoker. In the past the belief that smoking was a ‘lifestyle choice’ or a ‘bad habit’ allowed staff to make it easy for patients to smoke rather than easy to quit. The culture which ignored the realities about the harmful impact of smoking on health still persist in many areas. </a:t>
            </a: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Since 2018, smokefree mental health hospitals were expected to have smokefree policies. There are three things that make a trust smokefree:</a:t>
            </a: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a:p>
            <a:pPr marL="800100" lvl="1" indent="-342900">
              <a:lnSpc>
                <a:spcPct val="107000"/>
              </a:lnSpc>
              <a:buFont typeface="+mj-lt"/>
              <a:buAutoNum type="arabicParenR"/>
            </a:pP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every frontline professional discussing smoking with their patients</a:t>
            </a: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a:p>
            <a:pPr marL="800100" lvl="1" indent="-342900">
              <a:lnSpc>
                <a:spcPct val="107000"/>
              </a:lnSpc>
              <a:buFont typeface="+mj-lt"/>
              <a:buAutoNum type="arabicParenR"/>
            </a:pP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smoking cessation support offered on site or referral to local services</a:t>
            </a: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a:p>
            <a:pPr marL="800100" lvl="1" indent="-342900">
              <a:lnSpc>
                <a:spcPct val="107000"/>
              </a:lnSpc>
              <a:spcAft>
                <a:spcPts val="800"/>
              </a:spcAft>
              <a:buFont typeface="+mj-lt"/>
              <a:buAutoNum type="arabicParenR"/>
            </a:pP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no smoking anywhere in buildings or grounds</a:t>
            </a:r>
          </a:p>
          <a:p>
            <a:pPr marL="0" lvl="0" indent="0">
              <a:lnSpc>
                <a:spcPct val="107000"/>
              </a:lnSpc>
              <a:spcAft>
                <a:spcPts val="800"/>
              </a:spcAft>
              <a:buFont typeface="+mj-lt"/>
              <a:buNone/>
            </a:pP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Although considerable progress has been made, many issues remain unresolved for genuine smokefree policies in mental health hospitals to be realised.</a:t>
            </a:r>
            <a:r>
              <a:rPr lang="en-GB" sz="1200" kern="100" dirty="0">
                <a:effectLst/>
                <a:latin typeface="Arial" panose="020B0604020202020204" pitchFamily="34" charset="0"/>
                <a:ea typeface="Calibri" panose="020F0502020204030204" pitchFamily="34" charset="0"/>
                <a:cs typeface="Arial" panose="020B0604020202020204" pitchFamily="34" charset="0"/>
              </a:rPr>
              <a:t> </a:t>
            </a: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The context into which we now implement smokefree policies must be understood if we are to enable smokefree policies and TDAs to flourish. TDAs are likely to face challenging conversations about patients’ rights, choice, and restrictive practice. Improvement requires change, which inevitably creates varying degrees of anxiety and resistance. To prepare for this, TDAs need to generate enthusiasm among colleagues and seek to win over those opposed to the change.</a:t>
            </a: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Listening with empathy to staff and patient feedback, and collecting and reflecting on their opinions after implementing the policy, is important to foster ownership and engagement. However, no staff should face abuse. Around a quarter of NHS staff have reported harassment, bullying, or abuse from colleagues. TDAs should not tolerate or accept abuse whilst undertaking their duties. They should refer to local bullying and harassment policies as well as ‘Freedom to Speak Up’ ambassadors and their line-manager/supervisor for support. </a:t>
            </a: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Smokefree policies require significant shifts in culture. If new ways of working are to be embedded, it is vital to be clear about the new standards, regularly check they are being achieved, and shine a light on success. When staff are recognised for their work, they will be more likely to repeat this. Competition between teams/services can help raise standards too. TDAs who work closely with quality improvement (QI) teams have extra support for supporting change in practice. </a:t>
            </a:r>
          </a:p>
          <a:p>
            <a:pPr>
              <a:lnSpc>
                <a:spcPct val="107000"/>
              </a:lnSpc>
              <a:spcAft>
                <a:spcPts val="800"/>
              </a:spcAft>
            </a:pPr>
            <a:endPar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For more information about QI see: </a:t>
            </a: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hlinkClick r:id="rId3"/>
              </a:rPr>
              <a:t>https://www.health.org.uk/publications/quality-improvement-made-simple</a:t>
            </a:r>
            <a:r>
              <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en-GB" sz="12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2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kern="100" dirty="0">
                <a:effectLst/>
                <a:latin typeface="Arial" panose="020B0604020202020204" pitchFamily="34" charset="0"/>
                <a:ea typeface="Calibri" panose="020F0502020204030204" pitchFamily="34" charset="0"/>
                <a:cs typeface="Arial" panose="020B0604020202020204" pitchFamily="34" charset="0"/>
              </a:rPr>
              <a:t>TDAs can signpost colleagues to the CQC guidance which states that inspectors should not challenge smokefree policies, including bans on tobacco smoking in mental health inpatient services, by raising such policies as unwarranted ‘blanket restrictions’ </a:t>
            </a:r>
            <a:r>
              <a:rPr lang="en-GB" sz="1200" u="sng" kern="100" dirty="0">
                <a:solidFill>
                  <a:srgbClr val="0000FF"/>
                </a:solidFill>
                <a:effectLst/>
                <a:latin typeface="Arial" panose="020B0604020202020204" pitchFamily="34" charset="0"/>
                <a:ea typeface="Calibri" panose="020F0502020204030204" pitchFamily="34" charset="0"/>
                <a:cs typeface="Arial" panose="020B0604020202020204" pitchFamily="34" charset="0"/>
              </a:rPr>
              <a:t>https://view.officeapps.live.com/op/view.aspx?src=https%3A%2F%2Fwww.cqc.org.uk%2Fsites%2Fdefault%2Ffiles%2F2024-01%2F9002497_Brief_Guide_Smoke_Free_Policy_MH_inpatient_services.odt&amp;wdOrigin=BROWSELINK</a:t>
            </a:r>
            <a:endParaRPr lang="en-CA" sz="1200" kern="100"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dirty="0"/>
          </a:p>
        </p:txBody>
      </p:sp>
    </p:spTree>
    <p:extLst>
      <p:ext uri="{BB962C8B-B14F-4D97-AF65-F5344CB8AC3E}">
        <p14:creationId xmlns:p14="http://schemas.microsoft.com/office/powerpoint/2010/main" val="27519956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3CB33A-A85B-E4E9-1C2A-AE08F522B2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36B2F7-72BD-C611-0826-E406516A98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37702F-F0B3-2504-B6BA-0FF77EE106C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F9C426B-C118-259F-79EC-0842163D7049}"/>
              </a:ext>
            </a:extLst>
          </p:cNvPr>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5004485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The admission bundle focuses on brief advise and the acute management of nicotine withdrawal. It is the responsibility of the admitting team. It is important as we have discussed that treatment is initiated as as soon as possible, ideally during the pre-admission process or early (within 30 minutes of admission, with 2 hours being the maximum time)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2A2382-4541-B845-B6D5-E8B5A330E247}"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1624917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US" b="1" dirty="0">
                <a:latin typeface="Arial" panose="020B0604020202020204" pitchFamily="34" charset="0"/>
                <a:cs typeface="Arial" panose="020B0604020202020204" pitchFamily="34" charset="0"/>
              </a:rPr>
              <a:t>[Use the slide to briefly review the five elements of the Admission bundle]</a:t>
            </a:r>
          </a:p>
          <a:p>
            <a:endParaRPr lang="en-US" b="1" dirty="0">
              <a:latin typeface="Arial" panose="020B0604020202020204" pitchFamily="34" charset="0"/>
              <a:cs typeface="Arial" panose="020B0604020202020204" pitchFamily="34" charset="0"/>
            </a:endParaRPr>
          </a:p>
          <a:p>
            <a:pPr>
              <a:lnSpc>
                <a:spcPts val="2000"/>
              </a:lnSpc>
              <a:spcBef>
                <a:spcPts val="0"/>
              </a:spcBef>
              <a:spcAft>
                <a:spcPts val="0"/>
              </a:spcAft>
            </a:pPr>
            <a:r>
              <a:rPr lang="en-US" b="1" dirty="0">
                <a:latin typeface="Arial" panose="020B0604020202020204" pitchFamily="34" charset="0"/>
                <a:cs typeface="Arial" panose="020B0604020202020204" pitchFamily="34" charset="0"/>
              </a:rPr>
              <a:t>IDENTIFY -</a:t>
            </a:r>
            <a:r>
              <a:rPr lang="en-US" dirty="0">
                <a:latin typeface="Arial" panose="020B0604020202020204" pitchFamily="34" charset="0"/>
                <a:cs typeface="Arial" panose="020B0604020202020204" pitchFamily="34" charset="0"/>
              </a:rPr>
              <a:t> Identify tobacco dependence (within last 14 days) and vaping, conduct CO testing, review smoking and medications interactions. We will have a more in-depth review of the smoking and </a:t>
            </a:r>
          </a:p>
          <a:p>
            <a:pPr>
              <a:lnSpc>
                <a:spcPts val="2000"/>
              </a:lnSpc>
              <a:spcBef>
                <a:spcPts val="0"/>
              </a:spcBef>
              <a:spcAft>
                <a:spcPts val="0"/>
              </a:spcAft>
            </a:pP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“Do you currently smoke or use any other form of tobacco?” </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“Have you used any form of tobacco in the last two weeks?”</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"Do you use a vape?"</a:t>
            </a:r>
            <a:endParaRPr lang="en-US" dirty="0">
              <a:latin typeface="Arial" panose="020B0604020202020204" pitchFamily="34" charset="0"/>
              <a:cs typeface="Arial" panose="020B0604020202020204" pitchFamily="34" charset="0"/>
            </a:endParaRPr>
          </a:p>
          <a:p>
            <a:pPr>
              <a:lnSpc>
                <a:spcPts val="2000"/>
              </a:lnSpc>
              <a:spcBef>
                <a:spcPts val="0"/>
              </a:spcBef>
              <a:spcAft>
                <a:spcPts val="0"/>
              </a:spcAft>
            </a:pPr>
            <a:endParaRPr lang="en-US" dirty="0">
              <a:latin typeface="Arial" panose="020B0604020202020204" pitchFamily="34" charset="0"/>
              <a:cs typeface="Arial" panose="020B0604020202020204" pitchFamily="34" charset="0"/>
            </a:endParaRPr>
          </a:p>
          <a:p>
            <a:r>
              <a:rPr lang="en-US" b="1" dirty="0">
                <a:latin typeface="Arial"/>
                <a:cs typeface="Arial"/>
              </a:rPr>
              <a:t>ADVISE -</a:t>
            </a:r>
            <a:r>
              <a:rPr lang="en-US" dirty="0">
                <a:latin typeface="Arial"/>
                <a:cs typeface="Arial"/>
              </a:rPr>
              <a:t> Provide brief advice on: </a:t>
            </a:r>
          </a:p>
          <a:p>
            <a:r>
              <a:rPr lang="en-US" i="1" dirty="0">
                <a:latin typeface="Arial" panose="020B0604020202020204" pitchFamily="34" charset="0"/>
                <a:cs typeface="Arial" panose="020B0604020202020204" pitchFamily="34" charset="0"/>
              </a:rPr>
              <a:t>■ Hospital’s smokefree policy and importance of smokefree admission</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“All NHS hospitals including this one are completely smoke free both in the buildings</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and on the grounds. This is to protect the health and wellbeing of patients and staff.”</a:t>
            </a:r>
            <a:endParaRPr lang="en-US" dirty="0">
              <a:latin typeface="Arial" panose="020B0604020202020204" pitchFamily="34" charset="0"/>
              <a:cs typeface="Arial" panose="020B0604020202020204" pitchFamily="34" charset="0"/>
            </a:endParaRPr>
          </a:p>
          <a:p>
            <a:endParaRPr lang="en-US" i="1"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 Managing withdrawal symptoms and urges to smoke</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“Because your body is used to getting regular doses of nicotine from the cigarettes</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you smoke, it must now learn to adjust to being without it, or having much less of it</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if you are using NRT or vaping. Within the first few hours of stopping smoking your</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body will start getting used to not having the regular hits of nicotine that you were</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getting from your cigarettes. This adjustment can result in unpleasant withdrawal</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symptoms and urges to smoke.”</a:t>
            </a:r>
            <a:endParaRPr lang="en-US" dirty="0">
              <a:latin typeface="Arial" panose="020B0604020202020204" pitchFamily="34" charset="0"/>
              <a:cs typeface="Arial" panose="020B0604020202020204" pitchFamily="34" charset="0"/>
            </a:endParaRPr>
          </a:p>
          <a:p>
            <a:endParaRPr lang="en-US" i="1"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 Nicotine not being source of harm from smoking (a very common misunderstanding)</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 Available treatment and support</a:t>
            </a:r>
            <a:endParaRPr lang="en-US" dirty="0">
              <a:latin typeface="Arial" panose="020B0604020202020204" pitchFamily="34" charset="0"/>
              <a:cs typeface="Arial" panose="020B0604020202020204" pitchFamily="34" charset="0"/>
            </a:endParaRPr>
          </a:p>
          <a:p>
            <a:endParaRPr lang="en-US" i="1"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“We will provide treatment for your tobacco dependence to help you remain</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smokefree during your admission. By providing effective medication and support during your stay, you should find</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it much easier not to smoke.”</a:t>
            </a:r>
            <a:endParaRPr lang="en-US" dirty="0">
              <a:latin typeface="Arial" panose="020B0604020202020204" pitchFamily="34" charset="0"/>
              <a:cs typeface="Arial" panose="020B0604020202020204" pitchFamily="34" charset="0"/>
            </a:endParaRPr>
          </a:p>
          <a:p>
            <a:endParaRPr lang="en-US" i="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TREAT - </a:t>
            </a:r>
            <a:r>
              <a:rPr lang="en-US" dirty="0">
                <a:latin typeface="Arial" panose="020B0604020202020204" pitchFamily="34" charset="0"/>
                <a:cs typeface="Arial" panose="020B0604020202020204" pitchFamily="34" charset="0"/>
              </a:rPr>
              <a:t>Initiate treatment with evidence-based tobacco harm reduction and cessation aids. Point of admission care typically will include initiation of a nicotine vape or combination NRT</a:t>
            </a:r>
          </a:p>
          <a:p>
            <a:r>
              <a:rPr lang="en-US" i="1" dirty="0">
                <a:latin typeface="Arial" panose="020B0604020202020204" pitchFamily="34" charset="0"/>
                <a:cs typeface="Arial" panose="020B0604020202020204" pitchFamily="34" charset="0"/>
              </a:rPr>
              <a:t>■ Select NRT treatment and arrange for supply (initiate rapid NRT protocol)</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 Provide instructions for use of NRT products</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 As appropriate, consider use of nicotine vape or nicotine analogue medication</a:t>
            </a:r>
            <a:endParaRPr lang="en-US" dirty="0">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REFER -</a:t>
            </a:r>
            <a:r>
              <a:rPr lang="en-US" dirty="0">
                <a:latin typeface="Arial" panose="020B0604020202020204" pitchFamily="34" charset="0"/>
                <a:cs typeface="Arial" panose="020B0604020202020204" pitchFamily="34" charset="0"/>
              </a:rPr>
              <a:t> Inform patient a member of the Tobacco Dependence Team will come by to see them</a:t>
            </a:r>
          </a:p>
          <a:p>
            <a:r>
              <a:rPr lang="en-US" i="1" dirty="0">
                <a:latin typeface="Arial" panose="020B0604020202020204" pitchFamily="34" charset="0"/>
                <a:cs typeface="Arial" panose="020B0604020202020204" pitchFamily="34" charset="0"/>
              </a:rPr>
              <a:t>“A member of our Tobacco Dependence Team will come and see you shortly to check how</a:t>
            </a:r>
            <a:endParaRPr lang="en-US" dirty="0">
              <a:latin typeface="Arial" panose="020B0604020202020204" pitchFamily="34" charset="0"/>
              <a:cs typeface="Arial" panose="020B0604020202020204" pitchFamily="34" charset="0"/>
            </a:endParaRPr>
          </a:p>
          <a:p>
            <a:r>
              <a:rPr lang="en-US" i="1" dirty="0">
                <a:latin typeface="Arial" panose="020B0604020202020204" pitchFamily="34" charset="0"/>
                <a:cs typeface="Arial" panose="020B0604020202020204" pitchFamily="34" charset="0"/>
              </a:rPr>
              <a:t>you’re doing and provide additional support to you.”</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RECORD -</a:t>
            </a:r>
            <a:r>
              <a:rPr lang="en-US" dirty="0">
                <a:latin typeface="Arial" panose="020B0604020202020204" pitchFamily="34" charset="0"/>
                <a:cs typeface="Arial" panose="020B0604020202020204" pitchFamily="34" charset="0"/>
              </a:rPr>
              <a:t> Tobacco dependence in the </a:t>
            </a:r>
            <a:r>
              <a:rPr lang="en-US" b="1" dirty="0">
                <a:latin typeface="Arial" panose="020B0604020202020204" pitchFamily="34" charset="0"/>
                <a:cs typeface="Arial" panose="020B0604020202020204" pitchFamily="34" charset="0"/>
              </a:rPr>
              <a:t>admission diagnosis</a:t>
            </a:r>
            <a:r>
              <a:rPr lang="en-US" dirty="0">
                <a:latin typeface="Arial" panose="020B0604020202020204" pitchFamily="34" charset="0"/>
                <a:cs typeface="Arial" panose="020B0604020202020204" pitchFamily="34" charset="0"/>
              </a:rPr>
              <a:t> list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and </a:t>
            </a:r>
            <a:r>
              <a:rPr lang="en-US" b="1" dirty="0">
                <a:latin typeface="Arial" panose="020B0604020202020204" pitchFamily="34" charset="0"/>
                <a:cs typeface="Arial" panose="020B0604020202020204" pitchFamily="34" charset="0"/>
              </a:rPr>
              <a:t>disease management plan </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2A2382-4541-B845-B6D5-E8B5A330E247}"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36404051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537E87-3D86-F17D-CEBD-F6F10013A6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68906A-3304-9D0E-0D0F-9179DD1416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F9AC98-2550-CB20-05F6-00CD26BB141D}"/>
              </a:ext>
            </a:extLst>
          </p:cNvPr>
          <p:cNvSpPr>
            <a:spLocks noGrp="1"/>
          </p:cNvSpPr>
          <p:nvPr>
            <p:ph type="body" idx="1"/>
          </p:nvPr>
        </p:nvSpPr>
        <p:spPr/>
        <p:txBody>
          <a:bodyPr/>
          <a:lstStyle/>
          <a:p>
            <a:pPr marL="171450" indent="-171450">
              <a:buFont typeface="Arial" panose="020B0604020202020204" pitchFamily="34" charset="0"/>
              <a:buChar char="•"/>
            </a:pPr>
            <a:r>
              <a:rPr lang="en-CA" dirty="0">
                <a:solidFill>
                  <a:srgbClr val="3F3F3F"/>
                </a:solidFill>
                <a:effectLst/>
                <a:latin typeface="Helvetica" pitchFamily="2" charset="0"/>
              </a:rPr>
              <a:t>Admission to a mental health hospital can be a frightening experience</a:t>
            </a:r>
          </a:p>
          <a:p>
            <a:pPr marL="171450" indent="-171450">
              <a:buFont typeface="Arial" panose="020B0604020202020204" pitchFamily="34" charset="0"/>
              <a:buChar char="•"/>
            </a:pPr>
            <a:r>
              <a:rPr lang="en-CA" dirty="0">
                <a:solidFill>
                  <a:srgbClr val="3F3F3F"/>
                </a:solidFill>
                <a:effectLst/>
                <a:latin typeface="Helvetica" pitchFamily="2" charset="0"/>
              </a:rPr>
              <a:t>The goal of the admitting nurse is to try to help the patient feel safe and comfortable </a:t>
            </a:r>
          </a:p>
          <a:p>
            <a:pPr marL="171450" indent="-171450">
              <a:buFont typeface="Arial" panose="020B0604020202020204" pitchFamily="34" charset="0"/>
              <a:buChar char="•"/>
            </a:pPr>
            <a:r>
              <a:rPr lang="en-CA" dirty="0">
                <a:solidFill>
                  <a:srgbClr val="3F3F3F"/>
                </a:solidFill>
                <a:effectLst/>
                <a:latin typeface="Helvetica" pitchFamily="2" charset="0"/>
              </a:rPr>
              <a:t>One way to achieve this is to offer a cup of tea and NRT or nicotine vape as the patient arrives</a:t>
            </a:r>
          </a:p>
          <a:p>
            <a:pPr marL="171450" indent="-171450">
              <a:buFont typeface="Arial" panose="020B0604020202020204" pitchFamily="34" charset="0"/>
              <a:buChar char="•"/>
            </a:pPr>
            <a:r>
              <a:rPr lang="en-CA" dirty="0">
                <a:solidFill>
                  <a:srgbClr val="3F3F3F"/>
                </a:solidFill>
                <a:effectLst/>
                <a:latin typeface="Helvetica" pitchFamily="2" charset="0"/>
              </a:rPr>
              <a:t>We know the half-life of nicotine is about two hours and so if we wait until we get to the end of the admission process before offering NRT it will be too late</a:t>
            </a:r>
          </a:p>
          <a:p>
            <a:endParaRPr lang="en-CA" dirty="0">
              <a:solidFill>
                <a:srgbClr val="3F3F3F"/>
              </a:solidFill>
              <a:effectLst/>
              <a:latin typeface="Helvetica" pitchFamily="2" charset="0"/>
            </a:endParaRPr>
          </a:p>
          <a:p>
            <a:r>
              <a:rPr lang="en-CA" b="1" dirty="0">
                <a:solidFill>
                  <a:srgbClr val="3F3F3F"/>
                </a:solidFill>
                <a:effectLst/>
                <a:latin typeface="Helvetica" pitchFamily="2" charset="0"/>
              </a:rPr>
              <a:t>Note: </a:t>
            </a:r>
            <a:r>
              <a:rPr lang="en-CA" dirty="0">
                <a:solidFill>
                  <a:srgbClr val="3F3F3F"/>
                </a:solidFill>
                <a:effectLst/>
                <a:latin typeface="Helvetica" pitchFamily="2" charset="0"/>
              </a:rPr>
              <a:t>acidic drinks such as orange juice should be avoided when using oral NRT products.</a:t>
            </a:r>
          </a:p>
          <a:p>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7F3E2367-D8D8-4D72-18B2-D95A62208F8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2A2382-4541-B845-B6D5-E8B5A330E247}"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1028722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solidFill>
                  <a:srgbClr val="3F3F3F"/>
                </a:solidFill>
                <a:latin typeface="Arial" panose="020B0604020202020204" pitchFamily="34" charset="0"/>
                <a:cs typeface="Arial" panose="020B0604020202020204" pitchFamily="34" charset="0"/>
              </a:rPr>
              <a:t>One of the biggest problems with NRT use for people admitted to mental health hospitals is the fact that administration is delayed.</a:t>
            </a:r>
            <a:endParaRPr lang="en-US" dirty="0">
              <a:latin typeface="Arial" panose="020B0604020202020204" pitchFamily="34" charset="0"/>
              <a:cs typeface="Arial" panose="020B0604020202020204" pitchFamily="34" charset="0"/>
            </a:endParaRPr>
          </a:p>
          <a:p>
            <a:endParaRPr lang="en-CA" dirty="0">
              <a:solidFill>
                <a:srgbClr val="3F3F3F"/>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CA" dirty="0">
                <a:solidFill>
                  <a:srgbClr val="3F3F3F"/>
                </a:solidFill>
                <a:latin typeface="Arial" panose="020B0604020202020204" pitchFamily="34" charset="0"/>
                <a:cs typeface="Arial" panose="020B0604020202020204" pitchFamily="34" charset="0"/>
              </a:rPr>
              <a:t>Patients who smoke will need to receive or be treated with NRT </a:t>
            </a:r>
            <a:r>
              <a:rPr lang="en-CA" dirty="0">
                <a:solidFill>
                  <a:srgbClr val="3F3F3F"/>
                </a:solidFill>
                <a:effectLst/>
                <a:latin typeface="Arial" panose="020B0604020202020204" pitchFamily="34" charset="0"/>
                <a:cs typeface="Arial" panose="020B0604020202020204" pitchFamily="34" charset="0"/>
              </a:rPr>
              <a:t>on arrival, </a:t>
            </a:r>
            <a:r>
              <a:rPr lang="en-CA" dirty="0">
                <a:solidFill>
                  <a:srgbClr val="3F3F3F"/>
                </a:solidFill>
                <a:latin typeface="Arial" panose="020B0604020202020204" pitchFamily="34" charset="0"/>
                <a:cs typeface="Arial" panose="020B0604020202020204" pitchFamily="34" charset="0"/>
              </a:rPr>
              <a:t>before</a:t>
            </a:r>
            <a:r>
              <a:rPr lang="en-CA" dirty="0">
                <a:solidFill>
                  <a:srgbClr val="3F3F3F"/>
                </a:solidFill>
                <a:effectLst/>
                <a:latin typeface="Arial" panose="020B0604020202020204" pitchFamily="34" charset="0"/>
                <a:cs typeface="Arial" panose="020B0604020202020204" pitchFamily="34" charset="0"/>
              </a:rPr>
              <a:t> the admission process is started. Admission processes take about two hours to complete and so, if NRT is not given immediately on arrival, the individual will already be in withdrawal when the process ends. </a:t>
            </a:r>
            <a:r>
              <a:rPr lang="en-CA" dirty="0">
                <a:solidFill>
                  <a:srgbClr val="3F3F3F"/>
                </a:solidFill>
                <a:latin typeface="Arial" panose="020B0604020202020204" pitchFamily="34" charset="0"/>
                <a:cs typeface="Arial" panose="020B0604020202020204" pitchFamily="34" charset="0"/>
              </a:rPr>
              <a:t>NRT </a:t>
            </a:r>
            <a:r>
              <a:rPr lang="en-CA" dirty="0">
                <a:solidFill>
                  <a:srgbClr val="3F3F3F"/>
                </a:solidFill>
                <a:effectLst/>
                <a:latin typeface="Arial" panose="020B0604020202020204" pitchFamily="34" charset="0"/>
                <a:cs typeface="Arial" panose="020B0604020202020204" pitchFamily="34" charset="0"/>
              </a:rPr>
              <a:t>can be given as an over-the-counter medication and, at the end of the admission process when the doctor has attended the ward, </a:t>
            </a:r>
            <a:r>
              <a:rPr lang="en-CA" dirty="0">
                <a:solidFill>
                  <a:srgbClr val="3F3F3F"/>
                </a:solidFill>
                <a:latin typeface="Arial" panose="020B0604020202020204" pitchFamily="34" charset="0"/>
                <a:cs typeface="Arial" panose="020B0604020202020204" pitchFamily="34" charset="0"/>
              </a:rPr>
              <a:t>regular</a:t>
            </a:r>
            <a:r>
              <a:rPr lang="en-CA" dirty="0">
                <a:solidFill>
                  <a:srgbClr val="3F3F3F"/>
                </a:solidFill>
                <a:effectLst/>
                <a:latin typeface="Arial" panose="020B0604020202020204" pitchFamily="34" charset="0"/>
                <a:cs typeface="Arial" panose="020B0604020202020204" pitchFamily="34" charset="0"/>
              </a:rPr>
              <a:t> NRT can be prescribed. </a:t>
            </a:r>
            <a:endParaRPr lang="en-CA"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CA" dirty="0">
                <a:solidFill>
                  <a:srgbClr val="3F3F3F"/>
                </a:solidFill>
                <a:latin typeface="Arial" panose="020B0604020202020204" pitchFamily="34" charset="0"/>
                <a:cs typeface="Arial" panose="020B0604020202020204" pitchFamily="34" charset="0"/>
              </a:rPr>
              <a:t>If vapes containing nicotine are available, they can be offered to </a:t>
            </a:r>
            <a:r>
              <a:rPr lang="en-CA" b="1" dirty="0">
                <a:solidFill>
                  <a:srgbClr val="3F3F3F"/>
                </a:solidFill>
                <a:latin typeface="Arial" panose="020B0604020202020204" pitchFamily="34" charset="0"/>
                <a:cs typeface="Arial" panose="020B0604020202020204" pitchFamily="34" charset="0"/>
              </a:rPr>
              <a:t>adults</a:t>
            </a:r>
            <a:r>
              <a:rPr lang="en-CA" dirty="0">
                <a:solidFill>
                  <a:srgbClr val="3F3F3F"/>
                </a:solidFill>
                <a:latin typeface="Arial" panose="020B0604020202020204" pitchFamily="34" charset="0"/>
                <a:cs typeface="Arial" panose="020B0604020202020204" pitchFamily="34" charset="0"/>
              </a:rPr>
              <a:t> who smoke. </a:t>
            </a:r>
          </a:p>
          <a:p>
            <a:pPr marL="171450" indent="-171450">
              <a:buFont typeface="Arial" panose="020B0604020202020204" pitchFamily="34" charset="0"/>
              <a:buChar char="•"/>
            </a:pPr>
            <a:r>
              <a:rPr lang="en-CA" dirty="0">
                <a:solidFill>
                  <a:srgbClr val="3F3F3F"/>
                </a:solidFill>
                <a:effectLst/>
                <a:latin typeface="Arial" panose="020B0604020202020204" pitchFamily="34" charset="0"/>
                <a:cs typeface="Arial" panose="020B0604020202020204" pitchFamily="34" charset="0"/>
              </a:rPr>
              <a:t>Remember, you are not giving a new drug to the patient – most have been using this drug since they were children.</a:t>
            </a:r>
          </a:p>
          <a:p>
            <a:pPr marL="171450" indent="-171450">
              <a:buFont typeface="Arial" panose="020B0604020202020204" pitchFamily="34" charset="0"/>
              <a:buChar char="•"/>
            </a:pPr>
            <a:endParaRPr lang="en-CA" sz="1200" dirty="0">
              <a:solidFill>
                <a:srgbClr val="3F3F3F"/>
              </a:solidFill>
              <a:effectLst/>
              <a:latin typeface="Helvetica"/>
              <a:ea typeface="Times New Roman" panose="02020603050405020304" pitchFamily="18" charset="0"/>
              <a:cs typeface="Helvetica"/>
            </a:endParaRPr>
          </a:p>
          <a:p>
            <a:endParaRPr lang="en-GB" dirty="0">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27042670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CA" sz="1200" dirty="0">
                <a:solidFill>
                  <a:srgbClr val="333333"/>
                </a:solidFill>
                <a:effectLst/>
                <a:latin typeface="Arial"/>
                <a:ea typeface="Arial Nova" panose="020B0504020202020204" pitchFamily="34" charset="0"/>
                <a:cs typeface="Arial"/>
              </a:rPr>
              <a:t>The second challenge is that people often do not use NRT products and vapes correctly. It is important to demonstrate correct use, see the patient demonstrate correct use and provide regular prompts.</a:t>
            </a:r>
            <a:r>
              <a:rPr lang="en-CA" dirty="0">
                <a:solidFill>
                  <a:srgbClr val="333333"/>
                </a:solidFill>
                <a:latin typeface="Arial"/>
                <a:ea typeface="Arial Nova" panose="020B0504020202020204" pitchFamily="34" charset="0"/>
                <a:cs typeface="Arial"/>
              </a:rPr>
              <a:t> </a:t>
            </a:r>
            <a:endParaRPr lang="en-CA" sz="1200" dirty="0">
              <a:solidFill>
                <a:srgbClr val="000000"/>
              </a:solidFill>
              <a:latin typeface="Arial" panose="020B0604020202020204" pitchFamily="34" charset="0"/>
              <a:ea typeface="Arial Nova" panose="020B0504020202020204" pitchFamily="34" charset="0"/>
              <a:cs typeface="Arial" panose="020B0604020202020204" pitchFamily="34" charset="0"/>
            </a:endParaRPr>
          </a:p>
          <a:p>
            <a:pPr>
              <a:lnSpc>
                <a:spcPct val="107000"/>
              </a:lnSpc>
              <a:spcAft>
                <a:spcPts val="800"/>
              </a:spcAft>
            </a:pPr>
            <a:endParaRPr lang="en-CA" dirty="0">
              <a:solidFill>
                <a:srgbClr val="333333"/>
              </a:solidFill>
              <a:ea typeface="Arial Nova" panose="020B0504020202020204" pitchFamily="34" charset="0"/>
              <a:cs typeface="Arial" panose="020B0604020202020204" pitchFamily="34" charset="0"/>
            </a:endParaRPr>
          </a:p>
          <a:p>
            <a:pPr>
              <a:lnSpc>
                <a:spcPct val="107000"/>
              </a:lnSpc>
              <a:spcAft>
                <a:spcPts val="800"/>
              </a:spcAft>
            </a:pPr>
            <a:r>
              <a:rPr lang="en-US" dirty="0">
                <a:solidFill>
                  <a:srgbClr val="333333"/>
                </a:solidFill>
                <a:latin typeface="Century Gothic"/>
              </a:rPr>
              <a:t>Patients should be advised and prompted to use NRT/nicotine vape regularly. </a:t>
            </a:r>
          </a:p>
          <a:p>
            <a:pPr>
              <a:lnSpc>
                <a:spcPct val="107000"/>
              </a:lnSpc>
              <a:spcAft>
                <a:spcPts val="800"/>
              </a:spcAft>
            </a:pPr>
            <a:endParaRPr lang="en-US" dirty="0">
              <a:solidFill>
                <a:srgbClr val="333333"/>
              </a:solidFill>
              <a:latin typeface="Century Gothic"/>
            </a:endParaRPr>
          </a:p>
          <a:p>
            <a:pPr>
              <a:lnSpc>
                <a:spcPct val="107000"/>
              </a:lnSpc>
              <a:spcAft>
                <a:spcPts val="800"/>
              </a:spcAft>
            </a:pPr>
            <a:r>
              <a:rPr lang="en-US" dirty="0">
                <a:solidFill>
                  <a:srgbClr val="333333"/>
                </a:solidFill>
                <a:latin typeface="Century Gothic"/>
              </a:rPr>
              <a:t>For faster acting NRT products, this means at least 'on the hour every hour' before withdrawal symptoms and urges to smoke become problematic AND as needed to address 'breakthrough' urges to smoke.</a:t>
            </a:r>
          </a:p>
          <a:p>
            <a:pPr>
              <a:lnSpc>
                <a:spcPct val="107000"/>
              </a:lnSpc>
              <a:spcAft>
                <a:spcPts val="800"/>
              </a:spcAft>
            </a:pPr>
            <a:endParaRPr lang="en-US" dirty="0">
              <a:solidFill>
                <a:srgbClr val="333333"/>
              </a:solidFill>
            </a:endParaRPr>
          </a:p>
          <a:p>
            <a:pPr>
              <a:lnSpc>
                <a:spcPct val="107000"/>
              </a:lnSpc>
              <a:spcAft>
                <a:spcPts val="800"/>
              </a:spcAft>
            </a:pPr>
            <a:r>
              <a:rPr lang="en-US" dirty="0">
                <a:solidFill>
                  <a:srgbClr val="333333"/>
                </a:solidFill>
                <a:latin typeface="Century Gothic"/>
              </a:rPr>
              <a:t>For vapes frequent use is recommended. </a:t>
            </a:r>
            <a:endParaRPr lang="en-CA" dirty="0">
              <a:latin typeface="Century Gothic"/>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35654488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dirty="0">
                <a:solidFill>
                  <a:srgbClr val="333333"/>
                </a:solidFill>
                <a:effectLst/>
                <a:latin typeface="Arial" panose="020B0604020202020204" pitchFamily="34" charset="0"/>
                <a:ea typeface="Arial Nova" panose="020B0504020202020204" pitchFamily="34" charset="0"/>
                <a:cs typeface="Arial" panose="020B0604020202020204" pitchFamily="34" charset="0"/>
              </a:rPr>
              <a:t>The third challenge is that </a:t>
            </a:r>
            <a:r>
              <a:rPr lang="en-US" sz="1200" b="0" dirty="0">
                <a:solidFill>
                  <a:srgbClr val="333333"/>
                </a:solidFill>
                <a:effectLst/>
                <a:latin typeface="Arial" panose="020B0604020202020204" pitchFamily="34" charset="0"/>
                <a:ea typeface="Arial Nova" panose="020B0504020202020204" pitchFamily="34" charset="0"/>
                <a:cs typeface="Arial" panose="020B0604020202020204" pitchFamily="34" charset="0"/>
              </a:rPr>
              <a:t>people do not use enough nicotine for long enough.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0" dirty="0">
              <a:solidFill>
                <a:srgbClr val="333333"/>
              </a:solidFill>
              <a:effectLst/>
              <a:latin typeface="Arial" panose="020B0604020202020204" pitchFamily="34" charset="0"/>
              <a:ea typeface="Arial Nova" panose="020B05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dirty="0">
                <a:solidFill>
                  <a:srgbClr val="333333"/>
                </a:solidFill>
                <a:effectLst/>
                <a:latin typeface="Arial" panose="020B0604020202020204" pitchFamily="34" charset="0"/>
                <a:ea typeface="Arial Nova" panose="020B0504020202020204" pitchFamily="34" charset="0"/>
                <a:cs typeface="Arial" panose="020B0604020202020204" pitchFamily="34" charset="0"/>
              </a:rPr>
              <a:t>It is important the care team support patients with using enough of the medication to effectively manage withdrawal symptoms and urges to smoke and to use these products for as long as needed. Extended use is necessary for some patients to ensure they remain smokefree.</a:t>
            </a:r>
            <a:endParaRPr lang="en-CA" sz="1200" b="0" dirty="0">
              <a:effectLst/>
              <a:latin typeface="Arial" panose="020B0604020202020204" pitchFamily="34" charset="0"/>
              <a:ea typeface="Calibri" panose="020F0502020204030204" pitchFamily="34" charset="0"/>
              <a:cs typeface="Arial" panose="020B0604020202020204" pitchFamily="34" charset="0"/>
            </a:endParaRPr>
          </a:p>
          <a:p>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13518439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[Read aloud]</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dirty="0"/>
          </a:p>
        </p:txBody>
      </p:sp>
    </p:spTree>
    <p:extLst>
      <p:ext uri="{BB962C8B-B14F-4D97-AF65-F5344CB8AC3E}">
        <p14:creationId xmlns:p14="http://schemas.microsoft.com/office/powerpoint/2010/main" val="23237102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 trust-wide approach is needed in which leadership, staff, and the tobacco dependence team are all trained, using a common approach to treatment, and each doing their part to ensure supporting patients with a smokefree admission is a priority.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Having formal training opportunities for staff, to provide them with the important information we know about the role of smoking to their recovery and importance of treating tobacco dependence.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22194438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213191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599206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green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339536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934684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6748280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22648786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25051528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12905725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12825667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706532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8328106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rgbClr val="FF00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7807378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2424510513"/>
      </p:ext>
    </p:extLst>
  </p:cSld>
  <p:clrMapOvr>
    <a:masterClrMapping/>
  </p:clrMapOvr>
  <p:extLst>
    <p:ext uri="{DCECCB84-F9BA-43D5-87BE-67443E8EF086}">
      <p15:sldGuideLst xmlns:p15="http://schemas.microsoft.com/office/powerpoint/2012/main">
        <p15:guide id="1" orient="horz" pos="867">
          <p15:clr>
            <a:srgbClr val="FBAE40"/>
          </p15:clr>
        </p15:guide>
        <p15:guide id="2" orient="horz" pos="411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295520191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363FA2-6F1A-0A0D-EABF-6B03CA907417}"/>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27972594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540581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18915517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411367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63014975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87313713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NHSE Inpatient Training – Needs assessment and scoping</a:t>
            </a:r>
            <a:endParaRPr lang="en-US" dirty="0"/>
          </a:p>
        </p:txBody>
      </p:sp>
    </p:spTree>
    <p:extLst>
      <p:ext uri="{BB962C8B-B14F-4D97-AF65-F5344CB8AC3E}">
        <p14:creationId xmlns:p14="http://schemas.microsoft.com/office/powerpoint/2010/main" val="1727474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262B36C-C99E-D6BA-1EA9-D20F636D0FF6}"/>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Rectangle 5">
            <a:extLst>
              <a:ext uri="{FF2B5EF4-FFF2-40B4-BE49-F238E27FC236}">
                <a16:creationId xmlns:a16="http://schemas.microsoft.com/office/drawing/2014/main" id="{57E69FCC-3433-6261-0CC7-08138068B5CA}"/>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7" name="Picture 6">
            <a:extLst>
              <a:ext uri="{FF2B5EF4-FFF2-40B4-BE49-F238E27FC236}">
                <a16:creationId xmlns:a16="http://schemas.microsoft.com/office/drawing/2014/main" id="{1FC0E9A9-54F5-6FF1-E0A5-49A216FC0E0C}"/>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8" name="Subtitle 2">
            <a:extLst>
              <a:ext uri="{FF2B5EF4-FFF2-40B4-BE49-F238E27FC236}">
                <a16:creationId xmlns:a16="http://schemas.microsoft.com/office/drawing/2014/main" id="{B6513BF3-29CA-9C2D-C752-7D7BB2EE2E33}"/>
              </a:ext>
            </a:extLst>
          </p:cNvPr>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9" name="Picture 8">
            <a:extLst>
              <a:ext uri="{FF2B5EF4-FFF2-40B4-BE49-F238E27FC236}">
                <a16:creationId xmlns:a16="http://schemas.microsoft.com/office/drawing/2014/main" id="{AF68461E-3DE1-EDFF-0426-B56606D4F08C}"/>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10" name="Picture 9">
            <a:extLst>
              <a:ext uri="{FF2B5EF4-FFF2-40B4-BE49-F238E27FC236}">
                <a16:creationId xmlns:a16="http://schemas.microsoft.com/office/drawing/2014/main" id="{53434828-E4CB-AE76-8B08-6F5DB6285A2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1" name="Text Placeholder 14">
            <a:extLst>
              <a:ext uri="{FF2B5EF4-FFF2-40B4-BE49-F238E27FC236}">
                <a16:creationId xmlns:a16="http://schemas.microsoft.com/office/drawing/2014/main" id="{8A845EF3-4680-B117-BE52-11FA459DC007}"/>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7129855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16423055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39083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light 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82439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6422262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dirty="0"/>
          </a:p>
        </p:txBody>
      </p:sp>
    </p:spTree>
    <p:extLst>
      <p:ext uri="{BB962C8B-B14F-4D97-AF65-F5344CB8AC3E}">
        <p14:creationId xmlns:p14="http://schemas.microsoft.com/office/powerpoint/2010/main" val="58219308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CSCT + NHSE sec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6BD778D-DFD8-5BFC-D364-756C057E5581}"/>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0" name="Picture 9">
            <a:extLst>
              <a:ext uri="{FF2B5EF4-FFF2-40B4-BE49-F238E27FC236}">
                <a16:creationId xmlns:a16="http://schemas.microsoft.com/office/drawing/2014/main" id="{EDF591C5-2BDF-185D-F69D-9551E784CDF2}"/>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1" name="Rectangle 10">
            <a:extLst>
              <a:ext uri="{FF2B5EF4-FFF2-40B4-BE49-F238E27FC236}">
                <a16:creationId xmlns:a16="http://schemas.microsoft.com/office/drawing/2014/main" id="{5EF4307B-ED34-A57F-A9BD-F0507519AEAD}"/>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 name="Subtitle 2"/>
          <p:cNvSpPr>
            <a:spLocks noGrp="1"/>
          </p:cNvSpPr>
          <p:nvPr>
            <p:ph type="subTitle" idx="1"/>
          </p:nvPr>
        </p:nvSpPr>
        <p:spPr>
          <a:xfrm>
            <a:off x="971550" y="2119402"/>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2758580"/>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pic>
        <p:nvPicPr>
          <p:cNvPr id="6" name="Picture 5">
            <a:extLst>
              <a:ext uri="{FF2B5EF4-FFF2-40B4-BE49-F238E27FC236}">
                <a16:creationId xmlns:a16="http://schemas.microsoft.com/office/drawing/2014/main" id="{D2B569F1-70D2-971A-DB38-C2DB35B96505}"/>
              </a:ext>
            </a:extLst>
          </p:cNvPr>
          <p:cNvPicPr>
            <a:picLocks noChangeAspect="1"/>
          </p:cNvPicPr>
          <p:nvPr userDrawn="1"/>
        </p:nvPicPr>
        <p:blipFill>
          <a:blip r:embed="rId3"/>
          <a:srcRect/>
          <a:stretch/>
        </p:blipFill>
        <p:spPr>
          <a:xfrm>
            <a:off x="7677150" y="386439"/>
            <a:ext cx="1080812" cy="813001"/>
          </a:xfrm>
          <a:prstGeom prst="rect">
            <a:avLst/>
          </a:prstGeom>
        </p:spPr>
      </p:pic>
      <p:pic>
        <p:nvPicPr>
          <p:cNvPr id="7" name="Picture 6">
            <a:extLst>
              <a:ext uri="{FF2B5EF4-FFF2-40B4-BE49-F238E27FC236}">
                <a16:creationId xmlns:a16="http://schemas.microsoft.com/office/drawing/2014/main" id="{251A0833-A7A3-CEB5-448B-F70BEE1EC38C}"/>
              </a:ext>
            </a:extLst>
          </p:cNvPr>
          <p:cNvPicPr>
            <a:picLocks noChangeAspect="1"/>
          </p:cNvPicPr>
          <p:nvPr userDrawn="1"/>
        </p:nvPicPr>
        <p:blipFill>
          <a:blip r:embed="rId4"/>
          <a:srcRect/>
          <a:stretch/>
        </p:blipFill>
        <p:spPr>
          <a:xfrm>
            <a:off x="386038" y="465810"/>
            <a:ext cx="1471653" cy="641363"/>
          </a:xfrm>
          <a:prstGeom prst="rect">
            <a:avLst/>
          </a:prstGeom>
        </p:spPr>
      </p:pic>
    </p:spTree>
    <p:extLst>
      <p:ext uri="{BB962C8B-B14F-4D97-AF65-F5344CB8AC3E}">
        <p14:creationId xmlns:p14="http://schemas.microsoft.com/office/powerpoint/2010/main" val="17815604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156274551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5708955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3" name="Footer Placeholder 4">
            <a:extLst>
              <a:ext uri="{FF2B5EF4-FFF2-40B4-BE49-F238E27FC236}">
                <a16:creationId xmlns:a16="http://schemas.microsoft.com/office/drawing/2014/main" id="{36044E9D-D9CB-05D4-A94D-5236944F6259}"/>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3" name="Footer Placeholder 4">
            <a:extLst>
              <a:ext uri="{FF2B5EF4-FFF2-40B4-BE49-F238E27FC236}">
                <a16:creationId xmlns:a16="http://schemas.microsoft.com/office/drawing/2014/main" id="{31928916-5B0F-449F-2120-5C5E76E169C2}"/>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extLst>
      <p:ext uri="{BB962C8B-B14F-4D97-AF65-F5344CB8AC3E}">
        <p14:creationId xmlns:p14="http://schemas.microsoft.com/office/powerpoint/2010/main" val="3452306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5" name="Footer Placeholder 4">
            <a:extLst>
              <a:ext uri="{FF2B5EF4-FFF2-40B4-BE49-F238E27FC236}">
                <a16:creationId xmlns:a16="http://schemas.microsoft.com/office/drawing/2014/main" id="{58243CCC-864F-D738-C57B-88E284C157B3}"/>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0EF82C5A-EC1E-B3F4-8C33-726F084732EA}"/>
              </a:ext>
            </a:extLst>
          </p:cNvPr>
          <p:cNvSpPr>
            <a:spLocks noGrp="1"/>
          </p:cNvSpPr>
          <p:nvPr>
            <p:ph type="ftr" sz="quarter" idx="10"/>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theme" Target="../theme/theme2.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5"/>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2" name="Footer Placeholder 4">
            <a:extLst>
              <a:ext uri="{FF2B5EF4-FFF2-40B4-BE49-F238E27FC236}">
                <a16:creationId xmlns:a16="http://schemas.microsoft.com/office/drawing/2014/main" id="{A230F68F-12C2-6AE3-9985-753A70FE7F08}"/>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74" r:id="rId4"/>
    <p:sldLayoutId id="2147483650" r:id="rId5"/>
    <p:sldLayoutId id="2147483658" r:id="rId6"/>
    <p:sldLayoutId id="2147483652" r:id="rId7"/>
    <p:sldLayoutId id="2147483653" r:id="rId8"/>
    <p:sldLayoutId id="2147483657" r:id="rId9"/>
    <p:sldLayoutId id="2147483655" r:id="rId10"/>
    <p:sldLayoutId id="2147483656" r:id="rId11"/>
    <p:sldLayoutId id="2147483660" r:id="rId12"/>
    <p:sldLayoutId id="2147483666" r:id="rId13"/>
    <p:sldLayoutId id="2147483663" r:id="rId14"/>
    <p:sldLayoutId id="2147483664" r:id="rId15"/>
    <p:sldLayoutId id="2147483667" r:id="rId16"/>
    <p:sldLayoutId id="2147483665" r:id="rId17"/>
    <p:sldLayoutId id="2147483668" r:id="rId18"/>
    <p:sldLayoutId id="2147483661" r:id="rId19"/>
    <p:sldLayoutId id="2147483659" r:id="rId20"/>
    <p:sldLayoutId id="2147483669" r:id="rId21"/>
    <p:sldLayoutId id="2147483675" r:id="rId22"/>
    <p:sldLayoutId id="2147483677" r:id="rId23"/>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guide id="3" pos="532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632870361"/>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 id="2147483698" r:id="rId19"/>
    <p:sldLayoutId id="2147483699" r:id="rId20"/>
    <p:sldLayoutId id="2147483700" r:id="rId21"/>
    <p:sldLayoutId id="2147483702" r:id="rId22"/>
    <p:sldLayoutId id="2147483703" r:id="rId23"/>
    <p:sldLayoutId id="2147483704" r:id="rId24"/>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29.xml"/><Relationship Id="rId5" Type="http://schemas.openxmlformats.org/officeDocument/2006/relationships/image" Target="../media/image22.svg"/><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0.jpeg"/><Relationship Id="rId7"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29.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svg"/><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B67D4B-210D-8FDB-C2F3-F7185B93AE51}"/>
              </a:ext>
            </a:extLst>
          </p:cNvPr>
          <p:cNvSpPr>
            <a:spLocks noGrp="1"/>
          </p:cNvSpPr>
          <p:nvPr>
            <p:ph type="body" sz="quarter" idx="10"/>
          </p:nvPr>
        </p:nvSpPr>
        <p:spPr/>
        <p:txBody>
          <a:bodyPr/>
          <a:lstStyle/>
          <a:p>
            <a:r>
              <a:rPr lang="en-US" dirty="0">
                <a:latin typeface="Arial"/>
                <a:cs typeface="Arial"/>
              </a:rPr>
              <a:t>Point of admission care: </a:t>
            </a:r>
            <a:endParaRPr lang="en-US" dirty="0"/>
          </a:p>
          <a:p>
            <a:r>
              <a:rPr lang="en-US" b="0" dirty="0"/>
              <a:t>Acute management of nicotine withdrawal</a:t>
            </a:r>
          </a:p>
          <a:p>
            <a:br>
              <a:rPr lang="en-US" dirty="0"/>
            </a:br>
            <a:endParaRPr lang="en-US" dirty="0"/>
          </a:p>
        </p:txBody>
      </p:sp>
    </p:spTree>
    <p:extLst>
      <p:ext uri="{BB962C8B-B14F-4D97-AF65-F5344CB8AC3E}">
        <p14:creationId xmlns:p14="http://schemas.microsoft.com/office/powerpoint/2010/main" val="16740868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664633" y="45502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Comments?</a:t>
            </a:r>
          </a:p>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Reflections?</a:t>
            </a:r>
          </a:p>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17540283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134A6-252E-DB1E-5255-A732B2C30B4D}"/>
            </a:ext>
          </a:extLst>
        </p:cNvPr>
        <p:cNvGrpSpPr/>
        <p:nvPr/>
      </p:nvGrpSpPr>
      <p:grpSpPr>
        <a:xfrm>
          <a:off x="0" y="0"/>
          <a:ext cx="0" cy="0"/>
          <a:chOff x="0" y="0"/>
          <a:chExt cx="0" cy="0"/>
        </a:xfrm>
      </p:grpSpPr>
    </p:spTree>
    <p:extLst>
      <p:ext uri="{BB962C8B-B14F-4D97-AF65-F5344CB8AC3E}">
        <p14:creationId xmlns:p14="http://schemas.microsoft.com/office/powerpoint/2010/main" val="2018077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C62991C-9530-10CD-EDE3-DBDE059AFD0B}"/>
              </a:ext>
            </a:extLst>
          </p:cNvPr>
          <p:cNvPicPr>
            <a:picLocks noChangeAspect="1"/>
          </p:cNvPicPr>
          <p:nvPr/>
        </p:nvPicPr>
        <p:blipFill>
          <a:blip r:embed="rId3"/>
          <a:srcRect/>
          <a:stretch/>
        </p:blipFill>
        <p:spPr>
          <a:xfrm>
            <a:off x="569" y="16841"/>
            <a:ext cx="9144000" cy="6858000"/>
          </a:xfrm>
          <a:prstGeom prst="rect">
            <a:avLst/>
          </a:prstGeom>
        </p:spPr>
      </p:pic>
      <p:sp>
        <p:nvSpPr>
          <p:cNvPr id="79" name="TextBox 78">
            <a:extLst>
              <a:ext uri="{FF2B5EF4-FFF2-40B4-BE49-F238E27FC236}">
                <a16:creationId xmlns:a16="http://schemas.microsoft.com/office/drawing/2014/main" id="{16BD2193-336B-3192-10F8-419BF201F4DB}"/>
              </a:ext>
            </a:extLst>
          </p:cNvPr>
          <p:cNvSpPr txBox="1"/>
          <p:nvPr/>
        </p:nvSpPr>
        <p:spPr bwMode="auto">
          <a:xfrm>
            <a:off x="9919855" y="3738101"/>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lvl="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a:pPr>
            <a:endParaRPr kumimoji="0" lang="en-US" sz="2200" b="0" i="0" u="none" strike="noStrike" kern="1200" cap="none" spc="0" normalizeH="0" baseline="0" noProof="0" dirty="0">
              <a:ln>
                <a:noFill/>
              </a:ln>
              <a:solidFill>
                <a:srgbClr val="EEAB91"/>
              </a:solidFill>
              <a:effectLst/>
              <a:uLnTx/>
              <a:uFillTx/>
              <a:latin typeface="Arial" panose="020B0604020202020204"/>
              <a:ea typeface="Geneva" pitchFamily="-109" charset="0"/>
              <a:cs typeface="Geneva" pitchFamily="-109" charset="0"/>
            </a:endParaRPr>
          </a:p>
        </p:txBody>
      </p:sp>
      <p:pic>
        <p:nvPicPr>
          <p:cNvPr id="4" name="Graphic 3">
            <a:extLst>
              <a:ext uri="{FF2B5EF4-FFF2-40B4-BE49-F238E27FC236}">
                <a16:creationId xmlns:a16="http://schemas.microsoft.com/office/drawing/2014/main" id="{A164BDFF-249C-F356-9BCB-DCE20306858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384494" y="546315"/>
            <a:ext cx="3115911" cy="5765368"/>
          </a:xfrm>
          <a:prstGeom prst="rect">
            <a:avLst/>
          </a:prstGeom>
          <a:effectLst>
            <a:outerShdw blurRad="317500" dist="76200" dir="5400000" algn="ctr" rotWithShape="0">
              <a:srgbClr val="000000">
                <a:alpha val="25000"/>
              </a:srgbClr>
            </a:outerShdw>
          </a:effectLst>
        </p:spPr>
      </p:pic>
      <p:sp>
        <p:nvSpPr>
          <p:cNvPr id="3" name="Text Placeholder 2">
            <a:extLst>
              <a:ext uri="{FF2B5EF4-FFF2-40B4-BE49-F238E27FC236}">
                <a16:creationId xmlns:a16="http://schemas.microsoft.com/office/drawing/2014/main" id="{4DD56504-0587-B9CC-8B2E-C1BB7DDF81D0}"/>
              </a:ext>
            </a:extLst>
          </p:cNvPr>
          <p:cNvSpPr txBox="1">
            <a:spLocks/>
          </p:cNvSpPr>
          <p:nvPr/>
        </p:nvSpPr>
        <p:spPr>
          <a:xfrm>
            <a:off x="571499" y="548552"/>
            <a:ext cx="4558227" cy="2998276"/>
          </a:xfrm>
          <a:prstGeom prst="rect">
            <a:avLst/>
          </a:prstGeom>
        </p:spPr>
        <p:txBody>
          <a:bodyPr lIns="91440" tIns="45720" rIns="91440" bIns="45720"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500"/>
              </a:lnSpc>
              <a:spcAft>
                <a:spcPts val="1500"/>
              </a:spcAft>
              <a:buClr>
                <a:srgbClr val="00BDFF"/>
              </a:buClr>
              <a:buNone/>
              <a:defRPr/>
            </a:pPr>
            <a:r>
              <a:rPr kumimoji="0" lang="en-US" sz="3000" b="1" i="0" u="none" strike="noStrike" kern="1200" cap="none" spc="0" normalizeH="0" baseline="0" noProof="0" dirty="0">
                <a:ln>
                  <a:noFill/>
                </a:ln>
                <a:solidFill>
                  <a:srgbClr val="FB8802"/>
                </a:solidFill>
                <a:effectLst/>
                <a:uLnTx/>
                <a:uFillTx/>
                <a:latin typeface="Arial"/>
                <a:cs typeface="Arial"/>
              </a:rPr>
              <a:t>Admission </a:t>
            </a:r>
            <a:r>
              <a:rPr lang="en-US" sz="3000" b="1" dirty="0">
                <a:solidFill>
                  <a:srgbClr val="FB8802"/>
                </a:solidFill>
                <a:latin typeface="Arial"/>
                <a:cs typeface="Arial"/>
              </a:rPr>
              <a:t>Care Bundle</a:t>
            </a:r>
            <a:endParaRPr kumimoji="0" lang="en-US" sz="2000" b="1" i="0" u="none" strike="noStrike" kern="1200" cap="none" spc="0" normalizeH="0" baseline="0" noProof="0" dirty="0">
              <a:ln>
                <a:noFill/>
              </a:ln>
              <a:solidFill>
                <a:srgbClr val="FB8802"/>
              </a:solidFill>
              <a:effectLst/>
              <a:uLnTx/>
              <a:uFillTx/>
              <a:latin typeface="Arial" panose="020B0604020202020204" pitchFamily="34" charset="0"/>
              <a:cs typeface="Arial" panose="020B0604020202020204" pitchFamily="34" charset="0"/>
            </a:endParaRPr>
          </a:p>
          <a:p>
            <a:pPr marL="0" marR="0" lvl="0" indent="0" algn="l" defTabSz="457200" rtl="0" eaLnBrk="0" fontAlgn="base" latinLnBrk="0" hangingPunct="0">
              <a:lnSpc>
                <a:spcPts val="3500"/>
              </a:lnSpc>
              <a:spcBef>
                <a:spcPts val="500"/>
              </a:spcBef>
              <a:spcAft>
                <a:spcPts val="1500"/>
              </a:spcAft>
              <a:buClr>
                <a:srgbClr val="00BDFF"/>
              </a:buClr>
              <a:buSzPct val="120000"/>
              <a:buFont typeface="Lucida Grande" panose="020B0600040502020204" pitchFamily="34" charset="0"/>
              <a:buNone/>
              <a:tabLst/>
              <a:defRPr/>
            </a:pPr>
            <a:r>
              <a:rPr kumimoji="0" lang="en-US" sz="2500" b="1" i="0" u="none" strike="noStrike" kern="1200" cap="none" spc="0" normalizeH="0" baseline="0" noProof="0" dirty="0">
                <a:ln>
                  <a:noFill/>
                </a:ln>
                <a:solidFill>
                  <a:srgbClr val="414141"/>
                </a:solidFill>
                <a:effectLst/>
                <a:uLnTx/>
                <a:uFillTx/>
                <a:latin typeface="Arial"/>
                <a:cs typeface="Arial"/>
              </a:rPr>
              <a:t>Brief Advice </a:t>
            </a:r>
            <a:br>
              <a:rPr lang="en-US" sz="2500" b="1" i="0" u="none" strike="noStrike" kern="1200" cap="none" spc="0" normalizeH="0" baseline="0" noProof="0" dirty="0">
                <a:ln>
                  <a:noFill/>
                </a:ln>
                <a:effectLst/>
                <a:uLnTx/>
                <a:uFillTx/>
                <a:latin typeface="Arial" panose="020B0604020202020204" pitchFamily="34" charset="0"/>
                <a:cs typeface="Arial" panose="020B0604020202020204" pitchFamily="34" charset="0"/>
              </a:rPr>
            </a:br>
            <a:r>
              <a:rPr kumimoji="0" lang="en-US" sz="2500" b="1" i="0" u="none" strike="noStrike" kern="1200" cap="none" spc="0" normalizeH="0" baseline="0" noProof="0" dirty="0">
                <a:ln>
                  <a:noFill/>
                </a:ln>
                <a:solidFill>
                  <a:srgbClr val="414141"/>
                </a:solidFill>
                <a:effectLst/>
                <a:uLnTx/>
                <a:uFillTx/>
                <a:latin typeface="Arial"/>
                <a:cs typeface="Arial"/>
              </a:rPr>
              <a:t>&amp; Acute Management </a:t>
            </a:r>
            <a:br>
              <a:rPr lang="en-US" sz="2500" b="1" i="0" u="none" strike="noStrike" kern="1200" cap="none" spc="0" normalizeH="0" baseline="0" noProof="0" dirty="0">
                <a:ln>
                  <a:noFill/>
                </a:ln>
                <a:effectLst/>
                <a:uLnTx/>
                <a:uFillTx/>
                <a:latin typeface="Arial" panose="020B0604020202020204" pitchFamily="34" charset="0"/>
                <a:cs typeface="Arial" panose="020B0604020202020204" pitchFamily="34" charset="0"/>
              </a:rPr>
            </a:br>
            <a:r>
              <a:rPr kumimoji="0" lang="en-US" sz="2500" b="1" i="0" u="none" strike="noStrike" kern="1200" cap="none" spc="0" normalizeH="0" baseline="0" noProof="0" dirty="0">
                <a:ln>
                  <a:noFill/>
                </a:ln>
                <a:solidFill>
                  <a:srgbClr val="414141"/>
                </a:solidFill>
                <a:effectLst/>
                <a:uLnTx/>
                <a:uFillTx/>
                <a:latin typeface="Arial"/>
                <a:cs typeface="Arial"/>
              </a:rPr>
              <a:t>of Nicotine Withdrawal</a:t>
            </a:r>
            <a:endParaRPr kumimoji="0" lang="en-US" sz="2000" b="1" i="0" u="none" strike="noStrike" kern="1200" cap="none" spc="0" normalizeH="0" baseline="0" noProof="0" dirty="0">
              <a:ln>
                <a:noFill/>
              </a:ln>
              <a:solidFill>
                <a:srgbClr val="414141"/>
              </a:solidFill>
              <a:effectLst/>
              <a:uLnTx/>
              <a:uFillTx/>
              <a:latin typeface="Arial"/>
              <a:cs typeface="Arial"/>
            </a:endParaRPr>
          </a:p>
        </p:txBody>
      </p:sp>
      <p:sp>
        <p:nvSpPr>
          <p:cNvPr id="2" name="TextBox 1">
            <a:extLst>
              <a:ext uri="{FF2B5EF4-FFF2-40B4-BE49-F238E27FC236}">
                <a16:creationId xmlns:a16="http://schemas.microsoft.com/office/drawing/2014/main" id="{ABF005FD-E6CC-30DB-4207-545CCCF9A46D}"/>
              </a:ext>
            </a:extLst>
          </p:cNvPr>
          <p:cNvSpPr txBox="1"/>
          <p:nvPr/>
        </p:nvSpPr>
        <p:spPr bwMode="auto">
          <a:xfrm>
            <a:off x="569765" y="3358330"/>
            <a:ext cx="4669275" cy="1051570"/>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spcBef>
                <a:spcPts val="500"/>
              </a:spcBef>
              <a:spcAft>
                <a:spcPts val="500"/>
              </a:spcAft>
              <a:buClr>
                <a:srgbClr val="C10C21"/>
              </a:buClr>
            </a:pPr>
            <a:r>
              <a:rPr lang="en-US" b="1" dirty="0">
                <a:solidFill>
                  <a:schemeClr val="accent6"/>
                </a:solidFill>
                <a:latin typeface="+mn-lt"/>
              </a:rPr>
              <a:t>Responsible Team:</a:t>
            </a:r>
            <a:r>
              <a:rPr lang="en-US" b="1" dirty="0">
                <a:solidFill>
                  <a:srgbClr val="EEAB91"/>
                </a:solidFill>
                <a:latin typeface="+mn-lt"/>
              </a:rPr>
              <a:t> </a:t>
            </a:r>
            <a:r>
              <a:rPr lang="en-US" b="1" dirty="0">
                <a:latin typeface="+mn-lt"/>
              </a:rPr>
              <a:t>Admitting Team</a:t>
            </a:r>
            <a:endParaRPr lang="en-US"/>
          </a:p>
          <a:p>
            <a:pPr>
              <a:spcBef>
                <a:spcPts val="500"/>
              </a:spcBef>
              <a:spcAft>
                <a:spcPts val="500"/>
              </a:spcAft>
            </a:pPr>
            <a:r>
              <a:rPr lang="en-US" b="1" dirty="0">
                <a:solidFill>
                  <a:schemeClr val="accent6"/>
                </a:solidFill>
                <a:latin typeface="+mn-lt"/>
              </a:rPr>
              <a:t>Timeframe: </a:t>
            </a:r>
            <a:r>
              <a:rPr lang="en-US" b="1" dirty="0">
                <a:latin typeface="+mn-lt"/>
              </a:rPr>
              <a:t>As soon as possible; ideally within 30 minutes</a:t>
            </a:r>
            <a:endParaRPr lang="en-US"/>
          </a:p>
        </p:txBody>
      </p:sp>
      <p:sp>
        <p:nvSpPr>
          <p:cNvPr id="6" name="TextBox 5">
            <a:extLst>
              <a:ext uri="{FF2B5EF4-FFF2-40B4-BE49-F238E27FC236}">
                <a16:creationId xmlns:a16="http://schemas.microsoft.com/office/drawing/2014/main" id="{07A9EB88-9475-DC3B-EEB8-4328943CFB83}"/>
              </a:ext>
            </a:extLst>
          </p:cNvPr>
          <p:cNvSpPr txBox="1"/>
          <p:nvPr/>
        </p:nvSpPr>
        <p:spPr bwMode="auto">
          <a:xfrm>
            <a:off x="5961666" y="2693435"/>
            <a:ext cx="2320740" cy="338554"/>
          </a:xfrm>
          <a:prstGeom prst="rect">
            <a:avLst/>
          </a:prstGeom>
          <a:solidFill>
            <a:schemeClr val="accent6">
              <a:lumMod val="20000"/>
              <a:lumOff val="80000"/>
            </a:schemeClr>
          </a:solid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spcBef>
                <a:spcPts val="500"/>
              </a:spcBef>
              <a:spcAft>
                <a:spcPts val="500"/>
              </a:spcAft>
              <a:buClr>
                <a:srgbClr val="C10C21"/>
              </a:buClr>
            </a:pPr>
            <a:r>
              <a:rPr lang="en-US" sz="1600" b="1" dirty="0">
                <a:solidFill>
                  <a:srgbClr val="C00000"/>
                </a:solidFill>
                <a:latin typeface="+mn-lt"/>
              </a:rPr>
              <a:t>(within 30 minutes)</a:t>
            </a:r>
            <a:endParaRPr lang="en-US" sz="1600" b="1" i="0" u="none" strike="noStrike" kern="1200" cap="none" spc="0" normalizeH="0" baseline="0" noProof="0" dirty="0">
              <a:ln>
                <a:noFill/>
              </a:ln>
              <a:solidFill>
                <a:srgbClr val="C00000"/>
              </a:solidFill>
              <a:effectLst/>
              <a:uLnTx/>
              <a:uFillTx/>
              <a:latin typeface="+mn-lt"/>
            </a:endParaRPr>
          </a:p>
        </p:txBody>
      </p:sp>
    </p:spTree>
    <p:extLst>
      <p:ext uri="{BB962C8B-B14F-4D97-AF65-F5344CB8AC3E}">
        <p14:creationId xmlns:p14="http://schemas.microsoft.com/office/powerpoint/2010/main" val="3991193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9FEE454-219E-CF3B-8BBA-350F1BB16250}"/>
              </a:ext>
            </a:extLst>
          </p:cNvPr>
          <p:cNvPicPr>
            <a:picLocks noChangeAspect="1"/>
          </p:cNvPicPr>
          <p:nvPr/>
        </p:nvPicPr>
        <p:blipFill>
          <a:blip r:embed="rId3">
            <a:alphaModFix amt="50000"/>
          </a:blip>
          <a:srcRect/>
          <a:stretch/>
        </p:blipFill>
        <p:spPr>
          <a:xfrm>
            <a:off x="3102" y="-45948"/>
            <a:ext cx="9144000" cy="6858000"/>
          </a:xfrm>
          <a:prstGeom prst="rect">
            <a:avLst/>
          </a:prstGeom>
        </p:spPr>
      </p:pic>
      <p:pic>
        <p:nvPicPr>
          <p:cNvPr id="3" name="Picture 2">
            <a:extLst>
              <a:ext uri="{FF2B5EF4-FFF2-40B4-BE49-F238E27FC236}">
                <a16:creationId xmlns:a16="http://schemas.microsoft.com/office/drawing/2014/main" id="{61DD7093-6762-3452-EF90-87A355E059DA}"/>
              </a:ext>
            </a:extLst>
          </p:cNvPr>
          <p:cNvPicPr>
            <a:picLocks noChangeAspect="1"/>
          </p:cNvPicPr>
          <p:nvPr/>
        </p:nvPicPr>
        <p:blipFill>
          <a:blip r:embed="rId4"/>
          <a:srcRect/>
          <a:stretch/>
        </p:blipFill>
        <p:spPr>
          <a:xfrm>
            <a:off x="696808" y="1713998"/>
            <a:ext cx="495300" cy="495300"/>
          </a:xfrm>
          <a:prstGeom prst="rect">
            <a:avLst/>
          </a:prstGeom>
          <a:effectLst>
            <a:outerShdw blurRad="190500" dist="50800" dir="5400000" algn="ctr" rotWithShape="0">
              <a:srgbClr val="000000">
                <a:alpha val="15000"/>
              </a:srgbClr>
            </a:outerShdw>
          </a:effectLst>
        </p:spPr>
      </p:pic>
      <p:sp>
        <p:nvSpPr>
          <p:cNvPr id="18" name="TextBox 17">
            <a:extLst>
              <a:ext uri="{FF2B5EF4-FFF2-40B4-BE49-F238E27FC236}">
                <a16:creationId xmlns:a16="http://schemas.microsoft.com/office/drawing/2014/main" id="{144D3070-7043-654C-69A8-2F0D891875B9}"/>
              </a:ext>
            </a:extLst>
          </p:cNvPr>
          <p:cNvSpPr txBox="1"/>
          <p:nvPr/>
        </p:nvSpPr>
        <p:spPr bwMode="auto">
          <a:xfrm>
            <a:off x="1315397" y="1713998"/>
            <a:ext cx="1544181" cy="495300"/>
          </a:xfrm>
          <a:prstGeom prst="rect">
            <a:avLst/>
          </a:prstGeom>
          <a:solidFill>
            <a:srgbClr val="FB8802">
              <a:alpha val="60000"/>
            </a:srgbClr>
          </a:solidFill>
          <a:ln w="9525">
            <a:noFill/>
            <a:miter lim="800000"/>
            <a:headEnd/>
            <a:tailEnd/>
          </a:ln>
        </p:spPr>
        <p:txBody>
          <a:bodyPr vert="horz" wrap="square" lIns="0" tIns="0" rIns="0" bIns="0" numCol="1" rtlCol="0" anchor="ctr" anchorCtr="0" compatLnSpc="1">
            <a:prstTxWarp prst="textNoShape">
              <a:avLst/>
            </a:prstTxWarp>
            <a:noAutofit/>
          </a:bodyPr>
          <a:lstStyle/>
          <a:p>
            <a:pPr marL="222250" marR="0" lvl="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tab pos="214313" algn="l"/>
              </a:tabLst>
              <a:defRPr/>
            </a:pPr>
            <a:r>
              <a:rPr kumimoji="0" lang="en-US" sz="1600" b="1" i="0" u="none" strike="noStrike" kern="1200" cap="none" spc="0" normalizeH="0" baseline="0" noProof="0" dirty="0">
                <a:ln>
                  <a:noFill/>
                </a:ln>
                <a:solidFill>
                  <a:srgbClr val="FFFFFF"/>
                </a:solidFill>
                <a:effectLst/>
                <a:uLnTx/>
                <a:uFillTx/>
                <a:latin typeface="Arial" panose="020B0604020202020204"/>
              </a:rPr>
              <a:t>1. </a:t>
            </a:r>
            <a:r>
              <a:rPr lang="en-US" sz="1600" b="1" dirty="0">
                <a:solidFill>
                  <a:srgbClr val="FFFFFF"/>
                </a:solidFill>
                <a:latin typeface="Arial" panose="020B0604020202020204"/>
              </a:rPr>
              <a:t>IDENTIFY</a:t>
            </a:r>
            <a:endParaRPr kumimoji="0" lang="en-US" sz="1600" b="1" i="0" u="none" strike="noStrike" kern="1200" cap="none" spc="0" normalizeH="0" baseline="0" noProof="0" dirty="0">
              <a:ln>
                <a:noFill/>
              </a:ln>
              <a:solidFill>
                <a:srgbClr val="FFFFFF"/>
              </a:solidFill>
              <a:effectLst/>
              <a:uLnTx/>
              <a:uFillTx/>
              <a:latin typeface="Arial" panose="020B0604020202020204"/>
            </a:endParaRPr>
          </a:p>
        </p:txBody>
      </p:sp>
      <p:pic>
        <p:nvPicPr>
          <p:cNvPr id="7" name="Picture 6">
            <a:extLst>
              <a:ext uri="{FF2B5EF4-FFF2-40B4-BE49-F238E27FC236}">
                <a16:creationId xmlns:a16="http://schemas.microsoft.com/office/drawing/2014/main" id="{4606CE7B-1AA5-92EE-B65E-BB40339D1357}"/>
              </a:ext>
            </a:extLst>
          </p:cNvPr>
          <p:cNvPicPr>
            <a:picLocks noChangeAspect="1"/>
          </p:cNvPicPr>
          <p:nvPr/>
        </p:nvPicPr>
        <p:blipFill>
          <a:blip r:embed="rId5"/>
          <a:srcRect/>
          <a:stretch/>
        </p:blipFill>
        <p:spPr>
          <a:xfrm>
            <a:off x="696808" y="2690973"/>
            <a:ext cx="495300" cy="495300"/>
          </a:xfrm>
          <a:prstGeom prst="rect">
            <a:avLst/>
          </a:prstGeom>
          <a:effectLst>
            <a:outerShdw blurRad="190500" dist="50800" dir="5400000" algn="ctr" rotWithShape="0">
              <a:srgbClr val="000000">
                <a:alpha val="15000"/>
              </a:srgbClr>
            </a:outerShdw>
          </a:effectLst>
        </p:spPr>
      </p:pic>
      <p:sp>
        <p:nvSpPr>
          <p:cNvPr id="8" name="Text Placeholder 3">
            <a:extLst>
              <a:ext uri="{FF2B5EF4-FFF2-40B4-BE49-F238E27FC236}">
                <a16:creationId xmlns:a16="http://schemas.microsoft.com/office/drawing/2014/main" id="{B43E3B3F-2E00-D9D6-A1C8-11150625BC8D}"/>
              </a:ext>
            </a:extLst>
          </p:cNvPr>
          <p:cNvSpPr txBox="1">
            <a:spLocks/>
          </p:cNvSpPr>
          <p:nvPr/>
        </p:nvSpPr>
        <p:spPr bwMode="auto">
          <a:xfrm>
            <a:off x="2924488" y="2698544"/>
            <a:ext cx="5882314"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2000"/>
              </a:lnSpc>
              <a:spcBef>
                <a:spcPts val="0"/>
              </a:spcBef>
              <a:spcAft>
                <a:spcPts val="0"/>
              </a:spcAft>
              <a:buClr>
                <a:srgbClr val="F79644"/>
              </a:buClr>
              <a:buFont typeface="Wingdings" panose="020B0600040502020204" pitchFamily="34" charset="0"/>
              <a:buChar char="§"/>
              <a:tabLst>
                <a:tab pos="1285875" algn="l"/>
              </a:tabLst>
              <a:defRPr/>
            </a:pPr>
            <a:r>
              <a:rPr kumimoji="0" lang="en-US" sz="1600" b="0" i="0" u="none" strike="noStrike" kern="1200" cap="none" spc="0" normalizeH="0" baseline="0" noProof="0" dirty="0">
                <a:ln>
                  <a:noFill/>
                </a:ln>
                <a:solidFill>
                  <a:srgbClr val="414141"/>
                </a:solidFill>
                <a:effectLst/>
                <a:uLnTx/>
                <a:uFillTx/>
                <a:latin typeface="Arial"/>
                <a:cs typeface="Arial"/>
              </a:rPr>
              <a:t>Provide brief advice on importance of smokefree admission, role of</a:t>
            </a:r>
            <a:r>
              <a:rPr lang="en-US" sz="1600" dirty="0">
                <a:solidFill>
                  <a:srgbClr val="414141"/>
                </a:solidFill>
                <a:latin typeface="Arial"/>
                <a:cs typeface="Arial"/>
              </a:rPr>
              <a:t> tobacco dependence aids</a:t>
            </a:r>
            <a:r>
              <a:rPr kumimoji="0" lang="en-US" sz="1600" b="0" i="0" u="none" strike="noStrike" kern="1200" cap="none" spc="0" normalizeH="0" baseline="0" noProof="0" dirty="0">
                <a:ln>
                  <a:noFill/>
                </a:ln>
                <a:solidFill>
                  <a:srgbClr val="414141"/>
                </a:solidFill>
                <a:effectLst/>
                <a:uLnTx/>
                <a:uFillTx/>
                <a:latin typeface="Arial"/>
                <a:cs typeface="Arial"/>
              </a:rPr>
              <a:t>, and available support</a:t>
            </a:r>
            <a:r>
              <a:rPr lang="en-US" sz="1600" dirty="0">
                <a:solidFill>
                  <a:srgbClr val="414141"/>
                </a:solidFill>
                <a:latin typeface="Arial"/>
                <a:cs typeface="Arial"/>
              </a:rPr>
              <a:t> </a:t>
            </a:r>
            <a:endParaRPr lang="en-US"/>
          </a:p>
        </p:txBody>
      </p:sp>
      <p:sp>
        <p:nvSpPr>
          <p:cNvPr id="19" name="TextBox 18">
            <a:extLst>
              <a:ext uri="{FF2B5EF4-FFF2-40B4-BE49-F238E27FC236}">
                <a16:creationId xmlns:a16="http://schemas.microsoft.com/office/drawing/2014/main" id="{1CCD0867-1BD8-EA34-105D-5880A33C805C}"/>
              </a:ext>
            </a:extLst>
          </p:cNvPr>
          <p:cNvSpPr txBox="1"/>
          <p:nvPr/>
        </p:nvSpPr>
        <p:spPr bwMode="auto">
          <a:xfrm>
            <a:off x="1315397" y="2690973"/>
            <a:ext cx="1544181" cy="495300"/>
          </a:xfrm>
          <a:prstGeom prst="rect">
            <a:avLst/>
          </a:prstGeom>
          <a:solidFill>
            <a:srgbClr val="FB8802">
              <a:alpha val="60000"/>
            </a:srgbClr>
          </a:solidFill>
          <a:ln w="9525">
            <a:noFill/>
            <a:miter lim="800000"/>
            <a:headEnd/>
            <a:tailEnd/>
          </a:ln>
        </p:spPr>
        <p:txBody>
          <a:bodyPr vert="horz" wrap="square" lIns="0" tIns="0" rIns="0" bIns="0" numCol="1" rtlCol="0" anchor="ctr" anchorCtr="0" compatLnSpc="1">
            <a:prstTxWarp prst="textNoShape">
              <a:avLst/>
            </a:prstTxWarp>
            <a:noAutofit/>
          </a:bodyPr>
          <a:lstStyle/>
          <a:p>
            <a:pPr marL="222250" marR="0" lvl="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tab pos="214313" algn="l"/>
              </a:tabLst>
              <a:defRPr/>
            </a:pPr>
            <a:r>
              <a:rPr kumimoji="0" lang="en-US" sz="1600" b="1" i="0" u="none" strike="noStrike" kern="1200" cap="none" spc="0" normalizeH="0" baseline="0" noProof="0" dirty="0">
                <a:ln>
                  <a:noFill/>
                </a:ln>
                <a:solidFill>
                  <a:srgbClr val="FFFFFF"/>
                </a:solidFill>
                <a:effectLst/>
                <a:uLnTx/>
                <a:uFillTx/>
                <a:latin typeface="Arial" panose="020B0604020202020204"/>
              </a:rPr>
              <a:t>2. </a:t>
            </a:r>
            <a:r>
              <a:rPr lang="en-US" sz="1600" b="1" dirty="0">
                <a:solidFill>
                  <a:srgbClr val="FFFFFF"/>
                </a:solidFill>
                <a:latin typeface="Arial" panose="020B0604020202020204"/>
              </a:rPr>
              <a:t>ADVISE</a:t>
            </a:r>
            <a:endParaRPr kumimoji="0" lang="en-US" sz="1600" b="1" i="0" u="none" strike="noStrike" kern="1200" cap="none" spc="0" normalizeH="0" baseline="0" noProof="0" dirty="0">
              <a:ln>
                <a:noFill/>
              </a:ln>
              <a:solidFill>
                <a:srgbClr val="FFFFFF"/>
              </a:solidFill>
              <a:effectLst/>
              <a:uLnTx/>
              <a:uFillTx/>
              <a:latin typeface="Arial" panose="020B0604020202020204"/>
              <a:ea typeface="Geneva" pitchFamily="-109" charset="0"/>
              <a:cs typeface="Geneva" pitchFamily="-109" charset="0"/>
            </a:endParaRPr>
          </a:p>
        </p:txBody>
      </p:sp>
      <p:pic>
        <p:nvPicPr>
          <p:cNvPr id="10" name="Picture 9">
            <a:extLst>
              <a:ext uri="{FF2B5EF4-FFF2-40B4-BE49-F238E27FC236}">
                <a16:creationId xmlns:a16="http://schemas.microsoft.com/office/drawing/2014/main" id="{0A0DE261-07EA-CE48-6302-8A7B2ED2E6C4}"/>
              </a:ext>
            </a:extLst>
          </p:cNvPr>
          <p:cNvPicPr>
            <a:picLocks noChangeAspect="1"/>
          </p:cNvPicPr>
          <p:nvPr/>
        </p:nvPicPr>
        <p:blipFill>
          <a:blip r:embed="rId6"/>
          <a:srcRect/>
          <a:stretch/>
        </p:blipFill>
        <p:spPr>
          <a:xfrm>
            <a:off x="696808" y="3669993"/>
            <a:ext cx="495300" cy="495300"/>
          </a:xfrm>
          <a:prstGeom prst="rect">
            <a:avLst/>
          </a:prstGeom>
          <a:effectLst>
            <a:outerShdw blurRad="190500" dist="50800" dir="5400000" algn="ctr" rotWithShape="0">
              <a:srgbClr val="000000">
                <a:alpha val="15000"/>
              </a:srgbClr>
            </a:outerShdw>
          </a:effectLst>
        </p:spPr>
      </p:pic>
      <p:sp>
        <p:nvSpPr>
          <p:cNvPr id="11" name="Text Placeholder 3">
            <a:extLst>
              <a:ext uri="{FF2B5EF4-FFF2-40B4-BE49-F238E27FC236}">
                <a16:creationId xmlns:a16="http://schemas.microsoft.com/office/drawing/2014/main" id="{89CB99A9-7C56-4BB7-C807-B80ABDF74819}"/>
              </a:ext>
            </a:extLst>
          </p:cNvPr>
          <p:cNvSpPr txBox="1">
            <a:spLocks/>
          </p:cNvSpPr>
          <p:nvPr/>
        </p:nvSpPr>
        <p:spPr bwMode="auto">
          <a:xfrm>
            <a:off x="2933737" y="3786339"/>
            <a:ext cx="6019148" cy="54525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2000"/>
              </a:lnSpc>
              <a:spcBef>
                <a:spcPts val="0"/>
              </a:spcBef>
              <a:spcAft>
                <a:spcPts val="0"/>
              </a:spcAft>
              <a:buClr>
                <a:srgbClr val="F79644"/>
              </a:buClr>
              <a:buFont typeface="Wingdings" panose="020B0600040502020204" pitchFamily="34" charset="0"/>
              <a:buChar char="§"/>
              <a:tabLst>
                <a:tab pos="1285875" algn="l"/>
              </a:tabLst>
              <a:defRPr/>
            </a:pPr>
            <a:r>
              <a:rPr lang="en-US" sz="1600" dirty="0">
                <a:solidFill>
                  <a:srgbClr val="414141"/>
                </a:solidFill>
                <a:latin typeface="Arial"/>
                <a:cs typeface="Arial"/>
              </a:rPr>
              <a:t>Conduct risk assessment </a:t>
            </a:r>
          </a:p>
          <a:p>
            <a:pPr marL="285750" indent="-285750">
              <a:lnSpc>
                <a:spcPts val="2000"/>
              </a:lnSpc>
              <a:spcBef>
                <a:spcPts val="0"/>
              </a:spcBef>
              <a:spcAft>
                <a:spcPts val="0"/>
              </a:spcAft>
              <a:buClr>
                <a:srgbClr val="F79644"/>
              </a:buClr>
              <a:buFont typeface="Wingdings" panose="020B0600040502020204" pitchFamily="34" charset="0"/>
              <a:buChar char="§"/>
              <a:tabLst>
                <a:tab pos="1285875" algn="l"/>
              </a:tabLst>
              <a:defRPr/>
            </a:pPr>
            <a:r>
              <a:rPr lang="en-US" sz="1600" dirty="0">
                <a:solidFill>
                  <a:srgbClr val="414141"/>
                </a:solidFill>
                <a:latin typeface="Arial"/>
                <a:cs typeface="Arial"/>
              </a:rPr>
              <a:t>Select appropriate nicotine containing vape or combination NRT and arrange for supply</a:t>
            </a:r>
            <a:endParaRPr lang="en-US" sz="1600" dirty="0">
              <a:solidFill>
                <a:srgbClr val="414141"/>
              </a:solidFill>
              <a:latin typeface="Arial" panose="020B0604020202020204" pitchFamily="34" charset="0"/>
              <a:cs typeface="Arial" panose="020B0604020202020204" pitchFamily="34" charset="0"/>
            </a:endParaRPr>
          </a:p>
          <a:p>
            <a:pPr marL="285750" indent="-285750">
              <a:lnSpc>
                <a:spcPts val="2000"/>
              </a:lnSpc>
              <a:spcBef>
                <a:spcPts val="0"/>
              </a:spcBef>
              <a:spcAft>
                <a:spcPts val="0"/>
              </a:spcAft>
              <a:buClr>
                <a:srgbClr val="F79644"/>
              </a:buClr>
              <a:buFont typeface="Wingdings" panose="020B0600040502020204" pitchFamily="34" charset="0"/>
              <a:buChar char="§"/>
              <a:tabLst>
                <a:tab pos="1285875" algn="l"/>
              </a:tabLst>
              <a:defRPr/>
            </a:pPr>
            <a:r>
              <a:rPr lang="en-US" sz="1600" dirty="0">
                <a:solidFill>
                  <a:srgbClr val="414141"/>
                </a:solidFill>
                <a:latin typeface="Arial"/>
                <a:cs typeface="Arial"/>
              </a:rPr>
              <a:t>Provide instructions for use of selected aids</a:t>
            </a:r>
            <a:endParaRPr lang="en-US" sz="16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endParaRPr>
          </a:p>
          <a:p>
            <a:pPr marL="285750" indent="-285750">
              <a:lnSpc>
                <a:spcPts val="2000"/>
              </a:lnSpc>
              <a:spcBef>
                <a:spcPts val="0"/>
              </a:spcBef>
              <a:spcAft>
                <a:spcPts val="0"/>
              </a:spcAft>
              <a:buClr>
                <a:srgbClr val="F79644"/>
              </a:buClr>
              <a:buFont typeface="Wingdings" panose="020B0600040502020204" pitchFamily="34" charset="0"/>
              <a:buChar char="§"/>
              <a:tabLst>
                <a:tab pos="1285875" algn="l"/>
              </a:tabLst>
              <a:defRPr/>
            </a:pPr>
            <a:endParaRPr lang="en-US" sz="1600" dirty="0">
              <a:solidFill>
                <a:srgbClr val="414141"/>
              </a:solidFill>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A63156AF-A59A-07B3-2B0D-E6B5E04DE0A0}"/>
              </a:ext>
            </a:extLst>
          </p:cNvPr>
          <p:cNvSpPr txBox="1"/>
          <p:nvPr/>
        </p:nvSpPr>
        <p:spPr bwMode="auto">
          <a:xfrm>
            <a:off x="1315397" y="3669015"/>
            <a:ext cx="1544181" cy="495300"/>
          </a:xfrm>
          <a:prstGeom prst="rect">
            <a:avLst/>
          </a:prstGeom>
          <a:solidFill>
            <a:srgbClr val="FB8802">
              <a:alpha val="60000"/>
            </a:srgbClr>
          </a:solidFill>
          <a:ln w="9525">
            <a:noFill/>
            <a:miter lim="800000"/>
            <a:headEnd/>
            <a:tailEnd/>
          </a:ln>
        </p:spPr>
        <p:txBody>
          <a:bodyPr vert="horz" wrap="square" lIns="0" tIns="0" rIns="0" bIns="0" numCol="1" rtlCol="0" anchor="ctr" anchorCtr="0" compatLnSpc="1">
            <a:prstTxWarp prst="textNoShape">
              <a:avLst/>
            </a:prstTxWarp>
            <a:noAutofit/>
          </a:bodyPr>
          <a:lstStyle/>
          <a:p>
            <a:pPr marL="222250" marR="0" lvl="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tab pos="214313" algn="l"/>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Geneva" pitchFamily="-109" charset="0"/>
                <a:cs typeface="Geneva" pitchFamily="-109" charset="0"/>
              </a:rPr>
              <a:t>3. TREAT</a:t>
            </a:r>
          </a:p>
        </p:txBody>
      </p:sp>
      <p:pic>
        <p:nvPicPr>
          <p:cNvPr id="13" name="Picture 12">
            <a:extLst>
              <a:ext uri="{FF2B5EF4-FFF2-40B4-BE49-F238E27FC236}">
                <a16:creationId xmlns:a16="http://schemas.microsoft.com/office/drawing/2014/main" id="{BDBF0B9C-172E-5022-65A8-2E522C5700DB}"/>
              </a:ext>
            </a:extLst>
          </p:cNvPr>
          <p:cNvPicPr>
            <a:picLocks noChangeAspect="1"/>
          </p:cNvPicPr>
          <p:nvPr/>
        </p:nvPicPr>
        <p:blipFill>
          <a:blip r:embed="rId7"/>
          <a:srcRect/>
          <a:stretch/>
        </p:blipFill>
        <p:spPr>
          <a:xfrm>
            <a:off x="696808" y="4534740"/>
            <a:ext cx="495300" cy="495300"/>
          </a:xfrm>
          <a:prstGeom prst="rect">
            <a:avLst/>
          </a:prstGeom>
          <a:effectLst>
            <a:outerShdw blurRad="190500" dist="50800" dir="5400000" algn="ctr" rotWithShape="0">
              <a:srgbClr val="000000">
                <a:alpha val="15000"/>
              </a:srgbClr>
            </a:outerShdw>
          </a:effectLst>
        </p:spPr>
      </p:pic>
      <p:sp>
        <p:nvSpPr>
          <p:cNvPr id="14" name="Text Placeholder 3">
            <a:extLst>
              <a:ext uri="{FF2B5EF4-FFF2-40B4-BE49-F238E27FC236}">
                <a16:creationId xmlns:a16="http://schemas.microsoft.com/office/drawing/2014/main" id="{067B2588-53C3-DA12-73BC-A4677C7777B9}"/>
              </a:ext>
            </a:extLst>
          </p:cNvPr>
          <p:cNvSpPr txBox="1">
            <a:spLocks/>
          </p:cNvSpPr>
          <p:nvPr/>
        </p:nvSpPr>
        <p:spPr bwMode="auto">
          <a:xfrm>
            <a:off x="2930017" y="4577321"/>
            <a:ext cx="5387539"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marR="0" lvl="0" indent="-285750" algn="l" defTabSz="457200" rtl="0" eaLnBrk="0" fontAlgn="base" latinLnBrk="0" hangingPunct="0">
              <a:lnSpc>
                <a:spcPts val="2000"/>
              </a:lnSpc>
              <a:spcBef>
                <a:spcPts val="0"/>
              </a:spcBef>
              <a:spcAft>
                <a:spcPts val="0"/>
              </a:spcAft>
              <a:buClr>
                <a:srgbClr val="F79644"/>
              </a:buClr>
              <a:buSzPct val="120000"/>
              <a:buFont typeface="Wingdings" panose="020B0600040502020204" pitchFamily="34" charset="0"/>
              <a:buChar char="§"/>
              <a:tabLst>
                <a:tab pos="1285875" algn="l"/>
              </a:tabLst>
              <a:defRPr/>
            </a:pPr>
            <a:r>
              <a:rPr kumimoji="0" lang="en-US" sz="1600" b="0" i="0" u="none" strike="noStrike" kern="1200" cap="none" spc="0" normalizeH="0" baseline="0" noProof="0" dirty="0">
                <a:ln>
                  <a:noFill/>
                </a:ln>
                <a:solidFill>
                  <a:srgbClr val="414141"/>
                </a:solidFill>
                <a:effectLst/>
                <a:uLnTx/>
                <a:uFillTx/>
                <a:latin typeface="Arial"/>
                <a:cs typeface="Arial"/>
              </a:rPr>
              <a:t>Inform patient a member of the Tobacco Dependence Team will come by to see them</a:t>
            </a:r>
            <a:endParaRPr lang="en-US"/>
          </a:p>
        </p:txBody>
      </p:sp>
      <p:sp>
        <p:nvSpPr>
          <p:cNvPr id="21" name="TextBox 20">
            <a:extLst>
              <a:ext uri="{FF2B5EF4-FFF2-40B4-BE49-F238E27FC236}">
                <a16:creationId xmlns:a16="http://schemas.microsoft.com/office/drawing/2014/main" id="{06C06AC8-B601-9CF1-EBBC-1427D9B14D9B}"/>
              </a:ext>
            </a:extLst>
          </p:cNvPr>
          <p:cNvSpPr txBox="1"/>
          <p:nvPr/>
        </p:nvSpPr>
        <p:spPr bwMode="auto">
          <a:xfrm>
            <a:off x="1315397" y="4567197"/>
            <a:ext cx="1544181" cy="495300"/>
          </a:xfrm>
          <a:prstGeom prst="rect">
            <a:avLst/>
          </a:prstGeom>
          <a:solidFill>
            <a:srgbClr val="FB8802">
              <a:alpha val="60000"/>
            </a:srgbClr>
          </a:solidFill>
          <a:ln w="9525">
            <a:noFill/>
            <a:miter lim="800000"/>
            <a:headEnd/>
            <a:tailEnd/>
          </a:ln>
        </p:spPr>
        <p:txBody>
          <a:bodyPr vert="horz" wrap="square" lIns="0" tIns="0" rIns="0" bIns="0" numCol="1" rtlCol="0" anchor="ctr" anchorCtr="0" compatLnSpc="1">
            <a:prstTxWarp prst="textNoShape">
              <a:avLst/>
            </a:prstTxWarp>
            <a:noAutofit/>
          </a:bodyPr>
          <a:lstStyle/>
          <a:p>
            <a:pPr marL="222250" marR="0" lvl="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tab pos="214313" algn="l"/>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Geneva" pitchFamily="-109" charset="0"/>
                <a:cs typeface="Geneva" pitchFamily="-109" charset="0"/>
              </a:rPr>
              <a:t>4. REFER</a:t>
            </a:r>
          </a:p>
        </p:txBody>
      </p:sp>
      <p:pic>
        <p:nvPicPr>
          <p:cNvPr id="16" name="Picture 15">
            <a:extLst>
              <a:ext uri="{FF2B5EF4-FFF2-40B4-BE49-F238E27FC236}">
                <a16:creationId xmlns:a16="http://schemas.microsoft.com/office/drawing/2014/main" id="{95767AE0-94F7-3CBF-CDB7-56BDCFCA86DD}"/>
              </a:ext>
            </a:extLst>
          </p:cNvPr>
          <p:cNvPicPr>
            <a:picLocks noChangeAspect="1"/>
          </p:cNvPicPr>
          <p:nvPr/>
        </p:nvPicPr>
        <p:blipFill>
          <a:blip r:embed="rId8"/>
          <a:srcRect/>
          <a:stretch/>
        </p:blipFill>
        <p:spPr>
          <a:xfrm>
            <a:off x="696808" y="5287392"/>
            <a:ext cx="495300" cy="495300"/>
          </a:xfrm>
          <a:prstGeom prst="rect">
            <a:avLst/>
          </a:prstGeom>
          <a:effectLst>
            <a:outerShdw blurRad="190500" dist="50800" dir="5400000" algn="ctr" rotWithShape="0">
              <a:srgbClr val="000000">
                <a:alpha val="15000"/>
              </a:srgbClr>
            </a:outerShdw>
          </a:effectLst>
        </p:spPr>
      </p:pic>
      <p:sp>
        <p:nvSpPr>
          <p:cNvPr id="17" name="Text Placeholder 3">
            <a:extLst>
              <a:ext uri="{FF2B5EF4-FFF2-40B4-BE49-F238E27FC236}">
                <a16:creationId xmlns:a16="http://schemas.microsoft.com/office/drawing/2014/main" id="{FD6EB93F-82A9-6905-5705-DA084868C7B1}"/>
              </a:ext>
            </a:extLst>
          </p:cNvPr>
          <p:cNvSpPr txBox="1">
            <a:spLocks/>
          </p:cNvSpPr>
          <p:nvPr/>
        </p:nvSpPr>
        <p:spPr bwMode="auto">
          <a:xfrm>
            <a:off x="2930017" y="5257328"/>
            <a:ext cx="5387539"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marR="0" lvl="0" indent="-285750" algn="l" defTabSz="457200" rtl="0" eaLnBrk="0" fontAlgn="base" latinLnBrk="0" hangingPunct="0">
              <a:lnSpc>
                <a:spcPts val="2000"/>
              </a:lnSpc>
              <a:spcBef>
                <a:spcPts val="0"/>
              </a:spcBef>
              <a:spcAft>
                <a:spcPts val="0"/>
              </a:spcAft>
              <a:buClr>
                <a:srgbClr val="F79644"/>
              </a:buClr>
              <a:buSzPct val="120000"/>
              <a:buFont typeface="Wingdings" panose="020B0600040502020204" pitchFamily="34" charset="0"/>
              <a:buChar char="§"/>
              <a:tabLst>
                <a:tab pos="1285875" algn="l"/>
              </a:tabLst>
              <a:defRPr/>
            </a:pPr>
            <a:r>
              <a:rPr kumimoji="0" lang="en-US" sz="16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Tobacco dependence in the </a:t>
            </a:r>
            <a:r>
              <a:rPr kumimoji="0" lang="en-US" sz="1600" b="1"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admission diagnosis</a:t>
            </a:r>
            <a:r>
              <a:rPr kumimoji="0" lang="en-US" sz="16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 list </a:t>
            </a:r>
            <a:br>
              <a:rPr kumimoji="0" lang="en-US" sz="16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br>
            <a:r>
              <a:rPr kumimoji="0" lang="en-US" sz="16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and </a:t>
            </a:r>
            <a:r>
              <a:rPr kumimoji="0" lang="en-US" sz="1600" b="1"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disease management plan </a:t>
            </a:r>
            <a:endParaRPr lang="en-US"/>
          </a:p>
        </p:txBody>
      </p:sp>
      <p:sp>
        <p:nvSpPr>
          <p:cNvPr id="22" name="TextBox 21">
            <a:extLst>
              <a:ext uri="{FF2B5EF4-FFF2-40B4-BE49-F238E27FC236}">
                <a16:creationId xmlns:a16="http://schemas.microsoft.com/office/drawing/2014/main" id="{956390A4-F361-F0D8-D1F1-04657B2F39B1}"/>
              </a:ext>
            </a:extLst>
          </p:cNvPr>
          <p:cNvSpPr txBox="1"/>
          <p:nvPr/>
        </p:nvSpPr>
        <p:spPr bwMode="auto">
          <a:xfrm>
            <a:off x="1315397" y="5321973"/>
            <a:ext cx="1544181" cy="495300"/>
          </a:xfrm>
          <a:prstGeom prst="rect">
            <a:avLst/>
          </a:prstGeom>
          <a:solidFill>
            <a:srgbClr val="FB8802">
              <a:alpha val="60000"/>
            </a:srgbClr>
          </a:solidFill>
          <a:ln w="9525">
            <a:noFill/>
            <a:miter lim="800000"/>
            <a:headEnd/>
            <a:tailEnd/>
          </a:ln>
        </p:spPr>
        <p:txBody>
          <a:bodyPr vert="horz" wrap="square" lIns="0" tIns="0" rIns="0" bIns="0" numCol="1" rtlCol="0" anchor="ctr" anchorCtr="0" compatLnSpc="1">
            <a:prstTxWarp prst="textNoShape">
              <a:avLst/>
            </a:prstTxWarp>
            <a:noAutofit/>
          </a:bodyPr>
          <a:lstStyle/>
          <a:p>
            <a:pPr marL="222250" marR="0" lvl="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tab pos="214313" algn="l"/>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Geneva" pitchFamily="-109" charset="0"/>
                <a:cs typeface="Geneva" pitchFamily="-109" charset="0"/>
              </a:rPr>
              <a:t>5. RECORD</a:t>
            </a:r>
          </a:p>
        </p:txBody>
      </p:sp>
      <p:sp>
        <p:nvSpPr>
          <p:cNvPr id="28" name="Title 1">
            <a:extLst>
              <a:ext uri="{FF2B5EF4-FFF2-40B4-BE49-F238E27FC236}">
                <a16:creationId xmlns:a16="http://schemas.microsoft.com/office/drawing/2014/main" id="{FD5A4F87-CD24-6685-9833-BC2754186AFD}"/>
              </a:ext>
            </a:extLst>
          </p:cNvPr>
          <p:cNvSpPr txBox="1">
            <a:spLocks/>
          </p:cNvSpPr>
          <p:nvPr/>
        </p:nvSpPr>
        <p:spPr>
          <a:xfrm>
            <a:off x="620138" y="473524"/>
            <a:ext cx="8268626" cy="864673"/>
          </a:xfrm>
          <a:prstGeom prst="rect">
            <a:avLst/>
          </a:prstGeom>
        </p:spPr>
        <p:txBody>
          <a:bodyPr lIns="91440" tIns="45720" rIns="91440" bIns="45720" anchor="t"/>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9525" indent="-9525">
              <a:defRPr/>
            </a:pPr>
            <a:r>
              <a:rPr kumimoji="0" lang="en-US" sz="2300" b="1" i="0" u="none" strike="noStrike" kern="1200" cap="none" spc="0" normalizeH="0" baseline="0" noProof="0" dirty="0">
                <a:ln>
                  <a:noFill/>
                </a:ln>
                <a:solidFill>
                  <a:schemeClr val="accent6"/>
                </a:solidFill>
                <a:effectLst/>
                <a:uLnTx/>
                <a:uFillTx/>
                <a:latin typeface="Arial"/>
                <a:cs typeface="Arial"/>
              </a:rPr>
              <a:t>Admission </a:t>
            </a:r>
            <a:r>
              <a:rPr lang="en-US" dirty="0">
                <a:solidFill>
                  <a:schemeClr val="accent6"/>
                </a:solidFill>
                <a:latin typeface="Arial"/>
                <a:cs typeface="Arial"/>
              </a:rPr>
              <a:t>Care Bundle</a:t>
            </a:r>
            <a:br>
              <a:rPr lang="en-US" sz="2300" b="1" i="0" u="none" strike="noStrike" kern="1200" cap="none" spc="0" normalizeH="0" baseline="0" noProof="0" dirty="0">
                <a:ln>
                  <a:noFill/>
                </a:ln>
                <a:effectLst/>
                <a:uLnTx/>
                <a:uFillTx/>
                <a:latin typeface="Arial" panose="020B0604020202020204" pitchFamily="34" charset="0"/>
                <a:cs typeface="Arial" panose="020B0604020202020204" pitchFamily="34" charset="0"/>
              </a:rPr>
            </a:br>
            <a:r>
              <a:rPr kumimoji="0" lang="en-US" sz="2100" i="0" u="none" strike="noStrike" kern="1200" cap="none" spc="0" normalizeH="0" baseline="0" noProof="0" dirty="0">
                <a:ln>
                  <a:noFill/>
                </a:ln>
                <a:solidFill>
                  <a:srgbClr val="414141"/>
                </a:solidFill>
                <a:effectLst/>
                <a:uLnTx/>
                <a:uFillTx/>
                <a:latin typeface="Arial"/>
                <a:cs typeface="Arial"/>
              </a:rPr>
              <a:t>Brief intervention &amp; acute management of nicotine withdrawal</a:t>
            </a:r>
            <a:endParaRPr lang="en-US" sz="2100" i="0" u="none" strike="noStrike" kern="1200" cap="none" spc="0" normalizeH="0" baseline="0" noProof="0" dirty="0">
              <a:ln>
                <a:noFill/>
              </a:ln>
              <a:solidFill>
                <a:srgbClr val="414141"/>
              </a:solidFill>
              <a:effectLst/>
              <a:uLnTx/>
              <a:uFillTx/>
              <a:latin typeface="Arial"/>
              <a:cs typeface="Arial"/>
            </a:endParaRPr>
          </a:p>
        </p:txBody>
      </p:sp>
      <p:sp>
        <p:nvSpPr>
          <p:cNvPr id="2" name="Footer Placeholder 3">
            <a:extLst>
              <a:ext uri="{FF2B5EF4-FFF2-40B4-BE49-F238E27FC236}">
                <a16:creationId xmlns:a16="http://schemas.microsoft.com/office/drawing/2014/main" id="{FBAE16ED-F0C1-7349-0F51-604569E043BE}"/>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marL="0" marR="0" lvl="0" indent="0" algn="l" defTabSz="457200" rtl="0" eaLnBrk="1" fontAlgn="base" latinLnBrk="0" hangingPunct="1">
              <a:lnSpc>
                <a:spcPct val="100000"/>
              </a:lnSpc>
              <a:spcBef>
                <a:spcPct val="0"/>
              </a:spcBef>
              <a:spcAft>
                <a:spcPts val="600"/>
              </a:spcAft>
              <a:buClrTx/>
              <a:buSzTx/>
              <a:buFontTx/>
              <a:buNone/>
              <a:tabLst/>
              <a:defRPr/>
            </a:pPr>
            <a:r>
              <a:rPr kumimoji="0" lang="en-US" sz="1000" b="0" i="1" u="none" strike="noStrike" kern="1200" cap="none" spc="0" normalizeH="0" baseline="0" noProof="0" dirty="0">
                <a:ln>
                  <a:noFill/>
                </a:ln>
                <a:solidFill>
                  <a:srgbClr val="005EB8"/>
                </a:solidFill>
                <a:effectLst/>
                <a:uLnTx/>
                <a:uFillTx/>
                <a:latin typeface="Century Gothic" panose="020B0502020202020204" pitchFamily="34" charset="0"/>
              </a:rPr>
              <a:t>Inpatient Tobacco Dependence Treatment Training Programme</a:t>
            </a:r>
          </a:p>
        </p:txBody>
      </p:sp>
      <p:sp>
        <p:nvSpPr>
          <p:cNvPr id="6" name="TextBox 5">
            <a:extLst>
              <a:ext uri="{FF2B5EF4-FFF2-40B4-BE49-F238E27FC236}">
                <a16:creationId xmlns:a16="http://schemas.microsoft.com/office/drawing/2014/main" id="{5B312C73-9361-A18B-671E-223A05A57820}"/>
              </a:ext>
            </a:extLst>
          </p:cNvPr>
          <p:cNvSpPr txBox="1"/>
          <p:nvPr/>
        </p:nvSpPr>
        <p:spPr bwMode="auto">
          <a:xfrm>
            <a:off x="457200" y="-48126"/>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lvl="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a:pPr>
            <a:endParaRPr kumimoji="0" lang="en-US" sz="2200" b="0" i="0" u="none" strike="noStrike" kern="1200" cap="none" spc="0" normalizeH="0" baseline="0" noProof="0" dirty="0">
              <a:ln>
                <a:noFill/>
              </a:ln>
              <a:solidFill>
                <a:srgbClr val="EEAB91"/>
              </a:solidFill>
              <a:effectLst/>
              <a:uLnTx/>
              <a:uFillTx/>
              <a:latin typeface="Arial" panose="020B0604020202020204"/>
              <a:ea typeface="Geneva" pitchFamily="-109" charset="0"/>
              <a:cs typeface="Geneva" pitchFamily="-109" charset="0"/>
            </a:endParaRPr>
          </a:p>
        </p:txBody>
      </p:sp>
      <p:sp>
        <p:nvSpPr>
          <p:cNvPr id="9" name="Text Placeholder 3">
            <a:extLst>
              <a:ext uri="{FF2B5EF4-FFF2-40B4-BE49-F238E27FC236}">
                <a16:creationId xmlns:a16="http://schemas.microsoft.com/office/drawing/2014/main" id="{D2E52D23-759A-8403-0B0D-2BA8F8C78040}"/>
              </a:ext>
            </a:extLst>
          </p:cNvPr>
          <p:cNvSpPr txBox="1">
            <a:spLocks/>
          </p:cNvSpPr>
          <p:nvPr/>
        </p:nvSpPr>
        <p:spPr bwMode="auto">
          <a:xfrm>
            <a:off x="2913384" y="1736616"/>
            <a:ext cx="5387539"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2000"/>
              </a:lnSpc>
              <a:spcBef>
                <a:spcPts val="0"/>
              </a:spcBef>
              <a:spcAft>
                <a:spcPts val="0"/>
              </a:spcAft>
              <a:buClr>
                <a:srgbClr val="F79644"/>
              </a:buClr>
              <a:buFont typeface="Wingdings" pitchFamily="2" charset="2"/>
              <a:buChar char="§"/>
              <a:tabLst>
                <a:tab pos="1285875" algn="l"/>
              </a:tabLst>
              <a:defRPr/>
            </a:pPr>
            <a:r>
              <a:rPr kumimoji="0" lang="en-US" sz="1600" b="0" i="0" u="none" strike="noStrike" kern="1200" cap="none" spc="0" normalizeH="0" baseline="0" noProof="0" dirty="0">
                <a:ln>
                  <a:noFill/>
                </a:ln>
                <a:solidFill>
                  <a:srgbClr val="414141"/>
                </a:solidFill>
                <a:effectLst/>
                <a:uLnTx/>
                <a:uFillTx/>
                <a:latin typeface="Arial"/>
                <a:cs typeface="Arial"/>
              </a:rPr>
              <a:t>Identify </a:t>
            </a:r>
            <a:r>
              <a:rPr lang="en-US" sz="1600" dirty="0">
                <a:solidFill>
                  <a:srgbClr val="414141"/>
                </a:solidFill>
                <a:latin typeface="Arial"/>
                <a:cs typeface="Arial"/>
              </a:rPr>
              <a:t>tobacco </a:t>
            </a:r>
            <a:r>
              <a:rPr lang="en-US" sz="1600" dirty="0" err="1">
                <a:solidFill>
                  <a:srgbClr val="414141"/>
                </a:solidFill>
                <a:latin typeface="Arial"/>
                <a:cs typeface="Arial"/>
              </a:rPr>
              <a:t>tobacco</a:t>
            </a:r>
            <a:r>
              <a:rPr lang="en-US" sz="1600" dirty="0">
                <a:solidFill>
                  <a:srgbClr val="414141"/>
                </a:solidFill>
                <a:latin typeface="Arial"/>
                <a:cs typeface="Arial"/>
              </a:rPr>
              <a:t> use (last 14 days)</a:t>
            </a:r>
            <a:endParaRPr kumimoji="0" lang="en-US" sz="1600" b="0" i="0" u="none" strike="noStrike" kern="1200" cap="none" spc="0" normalizeH="0" baseline="0" noProof="0" dirty="0">
              <a:ln>
                <a:noFill/>
              </a:ln>
              <a:solidFill>
                <a:srgbClr val="414141"/>
              </a:solidFill>
              <a:effectLst/>
              <a:uLnTx/>
              <a:uFillTx/>
              <a:latin typeface="Arial"/>
              <a:cs typeface="Arial"/>
            </a:endParaRPr>
          </a:p>
          <a:p>
            <a:pPr marL="285750" indent="-285750">
              <a:lnSpc>
                <a:spcPts val="2000"/>
              </a:lnSpc>
              <a:spcBef>
                <a:spcPts val="0"/>
              </a:spcBef>
              <a:spcAft>
                <a:spcPts val="0"/>
              </a:spcAft>
              <a:buClr>
                <a:srgbClr val="F79644"/>
              </a:buClr>
              <a:buFont typeface="Wingdings" pitchFamily="2" charset="2"/>
              <a:buChar char="§"/>
              <a:tabLst>
                <a:tab pos="1285875" algn="l"/>
              </a:tabLst>
              <a:defRPr/>
            </a:pPr>
            <a:r>
              <a:rPr kumimoji="0" lang="en-US" sz="1600" b="0" i="0" u="none" strike="noStrike" kern="1200" cap="none" spc="0" normalizeH="0" baseline="0" noProof="0" dirty="0">
                <a:ln>
                  <a:noFill/>
                </a:ln>
                <a:solidFill>
                  <a:srgbClr val="414141"/>
                </a:solidFill>
                <a:effectLst/>
                <a:uLnTx/>
                <a:uFillTx/>
                <a:latin typeface="Arial"/>
                <a:cs typeface="Arial"/>
              </a:rPr>
              <a:t>Identify</a:t>
            </a:r>
            <a:r>
              <a:rPr lang="en-US" sz="1600" dirty="0">
                <a:solidFill>
                  <a:srgbClr val="414141"/>
                </a:solidFill>
                <a:latin typeface="Arial"/>
                <a:cs typeface="Arial"/>
              </a:rPr>
              <a:t> current use of vapes</a:t>
            </a:r>
            <a:endParaRPr kumimoji="0" lang="en-US" sz="16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endParaRPr>
          </a:p>
          <a:p>
            <a:pPr marL="285750" indent="-285750">
              <a:lnSpc>
                <a:spcPts val="2000"/>
              </a:lnSpc>
              <a:spcBef>
                <a:spcPts val="0"/>
              </a:spcBef>
              <a:spcAft>
                <a:spcPts val="0"/>
              </a:spcAft>
              <a:buClr>
                <a:srgbClr val="F79644"/>
              </a:buClr>
              <a:buFont typeface="Wingdings" pitchFamily="2" charset="2"/>
              <a:buChar char="§"/>
              <a:tabLst>
                <a:tab pos="1285875" algn="l"/>
              </a:tabLst>
              <a:defRPr/>
            </a:pPr>
            <a:r>
              <a:rPr lang="en-US" sz="1600" dirty="0">
                <a:solidFill>
                  <a:srgbClr val="414141"/>
                </a:solidFill>
                <a:latin typeface="Arial"/>
                <a:cs typeface="Arial"/>
              </a:rPr>
              <a:t>Measure carbon monoxide levels</a:t>
            </a:r>
          </a:p>
          <a:p>
            <a:pPr marL="285750" marR="0" lvl="0" indent="-285750" algn="l" defTabSz="457200">
              <a:lnSpc>
                <a:spcPts val="2000"/>
              </a:lnSpc>
              <a:spcBef>
                <a:spcPts val="0"/>
              </a:spcBef>
              <a:spcAft>
                <a:spcPts val="0"/>
              </a:spcAft>
              <a:buClr>
                <a:srgbClr val="F79644"/>
              </a:buClr>
              <a:buSzPct val="120000"/>
              <a:buFont typeface="Wingdings" pitchFamily="2" charset="2"/>
              <a:buChar char="§"/>
              <a:tabLst>
                <a:tab pos="1285875" algn="l"/>
              </a:tabLst>
              <a:defRPr/>
            </a:pPr>
            <a:r>
              <a:rPr kumimoji="0" lang="en-US" sz="1600" b="0" i="0" u="none" strike="noStrike" kern="1200" cap="none" spc="0" normalizeH="0" baseline="0" noProof="0" dirty="0">
                <a:ln>
                  <a:noFill/>
                </a:ln>
                <a:solidFill>
                  <a:srgbClr val="414141"/>
                </a:solidFill>
                <a:effectLst/>
                <a:uLnTx/>
                <a:uFillTx/>
                <a:latin typeface="Arial"/>
                <a:cs typeface="Arial"/>
              </a:rPr>
              <a:t>Review medication interactions</a:t>
            </a:r>
            <a:endParaRPr lang="en-US" sz="16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60778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28540-B2F6-2AEA-8C11-2BA90A3DD629}"/>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1B3D5DBA-8E9C-AA5A-8ED4-076792905CE8}"/>
              </a:ext>
            </a:extLst>
          </p:cNvPr>
          <p:cNvPicPr>
            <a:picLocks noChangeAspect="1"/>
          </p:cNvPicPr>
          <p:nvPr/>
        </p:nvPicPr>
        <p:blipFill>
          <a:blip r:embed="rId3"/>
          <a:stretch>
            <a:fillRect/>
          </a:stretch>
        </p:blipFill>
        <p:spPr>
          <a:xfrm>
            <a:off x="0" y="0"/>
            <a:ext cx="9144000" cy="6858000"/>
          </a:xfrm>
          <a:prstGeom prst="rect">
            <a:avLst/>
          </a:prstGeom>
        </p:spPr>
      </p:pic>
      <p:sp>
        <p:nvSpPr>
          <p:cNvPr id="2" name="TextBox 1">
            <a:extLst>
              <a:ext uri="{FF2B5EF4-FFF2-40B4-BE49-F238E27FC236}">
                <a16:creationId xmlns:a16="http://schemas.microsoft.com/office/drawing/2014/main" id="{4A00FDD6-F603-6FBD-E873-15152E593F60}"/>
              </a:ext>
            </a:extLst>
          </p:cNvPr>
          <p:cNvSpPr txBox="1"/>
          <p:nvPr/>
        </p:nvSpPr>
        <p:spPr bwMode="auto">
          <a:xfrm>
            <a:off x="968426" y="1328814"/>
            <a:ext cx="5252491" cy="1346929"/>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Autofit/>
          </a:bodyPr>
          <a:lstStyle/>
          <a:p>
            <a:pPr marL="0" marR="0" lvl="0" indent="0" algn="l" defTabSz="457200" rtl="0" eaLnBrk="1" fontAlgn="base" latinLnBrk="0" hangingPunct="1">
              <a:lnSpc>
                <a:spcPts val="5000"/>
              </a:lnSpc>
              <a:spcBef>
                <a:spcPts val="0"/>
              </a:spcBef>
              <a:spcAft>
                <a:spcPts val="0"/>
              </a:spcAft>
              <a:buClr>
                <a:srgbClr val="C10C21"/>
              </a:buClr>
              <a:buSzTx/>
              <a:buFont typeface="Lucida Grande" pitchFamily="-109" charset="0"/>
              <a:buNone/>
              <a:tabLst/>
              <a:defRPr/>
            </a:pPr>
            <a:r>
              <a:rPr kumimoji="0" lang="en-US" sz="4000" b="1" i="0" u="none" strike="noStrike" kern="1200" cap="none" spc="0" normalizeH="0" baseline="0" noProof="0" dirty="0">
                <a:ln>
                  <a:noFill/>
                </a:ln>
                <a:solidFill>
                  <a:srgbClr val="003087">
                    <a:lumMod val="75000"/>
                  </a:srgbClr>
                </a:solidFill>
                <a:effectLst/>
                <a:uLnTx/>
                <a:uFillTx/>
                <a:latin typeface="Arial" panose="020B0604020202020204"/>
              </a:rPr>
              <a:t>A cup of tea</a:t>
            </a:r>
          </a:p>
          <a:p>
            <a:pPr marL="0" marR="0" lvl="0" indent="0" algn="l" defTabSz="457200" rtl="0" eaLnBrk="1" fontAlgn="base" latinLnBrk="0" hangingPunct="1">
              <a:lnSpc>
                <a:spcPts val="5000"/>
              </a:lnSpc>
              <a:spcBef>
                <a:spcPts val="0"/>
              </a:spcBef>
              <a:spcAft>
                <a:spcPts val="0"/>
              </a:spcAft>
              <a:buClr>
                <a:srgbClr val="C10C21"/>
              </a:buClr>
              <a:buSzTx/>
              <a:buFont typeface="Lucida Grande" pitchFamily="-109" charset="0"/>
              <a:buNone/>
              <a:tabLst/>
              <a:defRPr/>
            </a:pPr>
            <a:r>
              <a:rPr kumimoji="0" lang="en-US" sz="4000" b="1" i="0" u="none" strike="noStrike" kern="1200" cap="none" spc="0" normalizeH="0" baseline="0" noProof="0" dirty="0">
                <a:ln>
                  <a:noFill/>
                </a:ln>
                <a:solidFill>
                  <a:srgbClr val="003087">
                    <a:lumMod val="75000"/>
                  </a:srgbClr>
                </a:solidFill>
                <a:effectLst/>
                <a:uLnTx/>
                <a:uFillTx/>
                <a:latin typeface="Arial" panose="020B0604020202020204"/>
                <a:ea typeface="Geneva" pitchFamily="-109" charset="0"/>
                <a:cs typeface="Geneva" pitchFamily="-109" charset="0"/>
              </a:rPr>
              <a:t>and NRT </a:t>
            </a:r>
          </a:p>
        </p:txBody>
      </p:sp>
    </p:spTree>
    <p:extLst>
      <p:ext uri="{BB962C8B-B14F-4D97-AF65-F5344CB8AC3E}">
        <p14:creationId xmlns:p14="http://schemas.microsoft.com/office/powerpoint/2010/main" val="31140668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896658" y="537619"/>
            <a:ext cx="7597685" cy="2575079"/>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3000" dirty="0">
                <a:solidFill>
                  <a:schemeClr val="accent1"/>
                </a:solidFill>
                <a:effectLst>
                  <a:outerShdw blurRad="254000" dist="63500" dir="5400000" algn="ctr" rotWithShape="0">
                    <a:srgbClr val="000000">
                      <a:alpha val="25000"/>
                    </a:srgbClr>
                  </a:outerShdw>
                </a:effectLst>
                <a:latin typeface="+mn-lt"/>
                <a:cs typeface="Segoe UI"/>
              </a:rPr>
              <a:t>Challenge #1:</a:t>
            </a:r>
          </a:p>
          <a:p>
            <a:pPr algn="ctr">
              <a:lnSpc>
                <a:spcPts val="4000"/>
              </a:lnSpc>
              <a:spcBef>
                <a:spcPts val="0"/>
              </a:spcBef>
              <a:spcAft>
                <a:spcPts val="0"/>
              </a:spcAft>
              <a:buClr>
                <a:srgbClr val="C10C21"/>
              </a:buClr>
            </a:pPr>
            <a:r>
              <a:rPr lang="en-US" sz="3000" b="1" dirty="0">
                <a:solidFill>
                  <a:schemeClr val="bg1"/>
                </a:solidFill>
                <a:effectLst>
                  <a:outerShdw blurRad="254000" dist="63500" dir="5400000" algn="ctr" rotWithShape="0">
                    <a:srgbClr val="000000">
                      <a:alpha val="25000"/>
                    </a:srgbClr>
                  </a:outerShdw>
                </a:effectLst>
                <a:latin typeface="+mn-lt"/>
                <a:cs typeface="Segoe UI"/>
              </a:rPr>
              <a:t>Delayed administration of treatment </a:t>
            </a:r>
            <a:br>
              <a:rPr lang="en-US" sz="3000" b="1" dirty="0">
                <a:solidFill>
                  <a:schemeClr val="bg1"/>
                </a:solidFill>
                <a:effectLst>
                  <a:outerShdw blurRad="254000" dist="63500" dir="5400000" algn="ctr" rotWithShape="0">
                    <a:srgbClr val="000000">
                      <a:alpha val="25000"/>
                    </a:srgbClr>
                  </a:outerShdw>
                </a:effectLst>
                <a:latin typeface="+mn-lt"/>
                <a:cs typeface="Segoe UI"/>
              </a:rPr>
            </a:br>
            <a:endParaRPr lang="en-US" sz="3000" b="1" dirty="0">
              <a:solidFill>
                <a:schemeClr val="bg1"/>
              </a:solidFill>
              <a:effectLst>
                <a:outerShdw blurRad="254000" dist="63500" dir="5400000" algn="ctr" rotWithShape="0">
                  <a:srgbClr val="000000">
                    <a:alpha val="25000"/>
                  </a:srgbClr>
                </a:outerShdw>
              </a:effectLst>
              <a:latin typeface="+mn-lt"/>
              <a:cs typeface="Segoe UI"/>
            </a:endParaRPr>
          </a:p>
        </p:txBody>
      </p:sp>
      <p:sp>
        <p:nvSpPr>
          <p:cNvPr id="5" name="TextBox 4">
            <a:extLst>
              <a:ext uri="{FF2B5EF4-FFF2-40B4-BE49-F238E27FC236}">
                <a16:creationId xmlns:a16="http://schemas.microsoft.com/office/drawing/2014/main" id="{387231AF-8C46-BF56-2FA8-1EEDB26A2F86}"/>
              </a:ext>
            </a:extLst>
          </p:cNvPr>
          <p:cNvSpPr txBox="1"/>
          <p:nvPr/>
        </p:nvSpPr>
        <p:spPr bwMode="auto">
          <a:xfrm>
            <a:off x="1044170" y="2935812"/>
            <a:ext cx="7597685" cy="2174825"/>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2200" b="1" dirty="0">
                <a:solidFill>
                  <a:schemeClr val="accent1"/>
                </a:solidFill>
                <a:effectLst>
                  <a:glow>
                    <a:schemeClr val="bg1">
                      <a:alpha val="70000"/>
                    </a:schemeClr>
                  </a:glow>
                  <a:outerShdw blurRad="254000" dist="38100" dir="5400000" algn="ctr" rotWithShape="0">
                    <a:srgbClr val="000000">
                      <a:alpha val="25000"/>
                    </a:srgbClr>
                  </a:outerShdw>
                </a:effectLst>
                <a:latin typeface="Arial"/>
                <a:cs typeface="Arial"/>
              </a:rPr>
              <a:t>Principle: </a:t>
            </a:r>
            <a:r>
              <a:rPr lang="en-CA" sz="2400" dirty="0">
                <a:solidFill>
                  <a:schemeClr val="bg1"/>
                </a:solidFill>
              </a:rPr>
              <a:t>Patients need to be treated on arrival before the admission process is started. </a:t>
            </a:r>
          </a:p>
          <a:p>
            <a:endParaRPr lang="en-CA" sz="2400" dirty="0">
              <a:solidFill>
                <a:schemeClr val="bg1"/>
              </a:solidFill>
            </a:endParaRPr>
          </a:p>
          <a:p>
            <a:r>
              <a:rPr lang="en-CA" sz="2400" dirty="0">
                <a:solidFill>
                  <a:schemeClr val="bg1"/>
                </a:solidFill>
              </a:rPr>
              <a:t>Remember, you are not giving a new drug to the patient who smokes ‒ most have been using this drug since they were children.</a:t>
            </a:r>
          </a:p>
          <a:p>
            <a:pPr algn="ctr">
              <a:lnSpc>
                <a:spcPts val="3000"/>
              </a:lnSpc>
              <a:spcBef>
                <a:spcPts val="0"/>
              </a:spcBef>
              <a:spcAft>
                <a:spcPts val="0"/>
              </a:spcAft>
              <a:buClr>
                <a:srgbClr val="C10C21"/>
              </a:buClr>
            </a:pPr>
            <a:endParaRPr lang="en-US" sz="2200" b="1" dirty="0">
              <a:solidFill>
                <a:schemeClr val="bg1"/>
              </a:solidFill>
              <a:effectLst>
                <a:outerShdw blurRad="254000" dist="63500" dir="5400000" algn="ctr" rotWithShape="0">
                  <a:srgbClr val="000000">
                    <a:alpha val="25000"/>
                  </a:srgbClr>
                </a:outerShdw>
              </a:effectLst>
              <a:latin typeface="+mn-lt"/>
              <a:cs typeface="Segoe UI"/>
            </a:endParaRPr>
          </a:p>
        </p:txBody>
      </p:sp>
    </p:spTree>
    <p:extLst>
      <p:ext uri="{BB962C8B-B14F-4D97-AF65-F5344CB8AC3E}">
        <p14:creationId xmlns:p14="http://schemas.microsoft.com/office/powerpoint/2010/main" val="3446883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862645" y="149319"/>
            <a:ext cx="7597685" cy="2575079"/>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3000" dirty="0">
                <a:solidFill>
                  <a:schemeClr val="accent1"/>
                </a:solidFill>
                <a:effectLst>
                  <a:outerShdw blurRad="254000" dist="63500" dir="5400000" algn="ctr" rotWithShape="0">
                    <a:srgbClr val="000000">
                      <a:alpha val="25000"/>
                    </a:srgbClr>
                  </a:outerShdw>
                </a:effectLst>
                <a:latin typeface="+mn-lt"/>
                <a:cs typeface="Segoe UI"/>
              </a:rPr>
              <a:t>Challenge #2:</a:t>
            </a:r>
            <a:br>
              <a:rPr lang="en-US" sz="3000" b="1" dirty="0">
                <a:solidFill>
                  <a:schemeClr val="bg1"/>
                </a:solidFill>
                <a:effectLst>
                  <a:outerShdw blurRad="254000" dist="63500" dir="5400000" algn="ctr" rotWithShape="0">
                    <a:srgbClr val="000000">
                      <a:alpha val="25000"/>
                    </a:srgbClr>
                  </a:outerShdw>
                </a:effectLst>
                <a:latin typeface="+mn-lt"/>
                <a:cs typeface="Segoe UI"/>
              </a:rPr>
            </a:br>
            <a:r>
              <a:rPr lang="en-US" sz="3000" b="1" dirty="0">
                <a:solidFill>
                  <a:schemeClr val="bg1"/>
                </a:solidFill>
                <a:effectLst>
                  <a:outerShdw blurRad="254000" dist="63500" dir="5400000" algn="ctr" rotWithShape="0">
                    <a:srgbClr val="000000">
                      <a:alpha val="25000"/>
                    </a:srgbClr>
                  </a:outerShdw>
                </a:effectLst>
                <a:latin typeface="+mn-lt"/>
                <a:cs typeface="Segoe UI"/>
              </a:rPr>
              <a:t>People do not use correct technique</a:t>
            </a:r>
          </a:p>
          <a:p>
            <a:pPr algn="ctr">
              <a:lnSpc>
                <a:spcPts val="4000"/>
              </a:lnSpc>
              <a:spcBef>
                <a:spcPts val="0"/>
              </a:spcBef>
              <a:spcAft>
                <a:spcPts val="0"/>
              </a:spcAft>
              <a:buClr>
                <a:srgbClr val="C10C21"/>
              </a:buClr>
            </a:pPr>
            <a:endParaRPr lang="en-US" sz="3000" b="1" dirty="0">
              <a:solidFill>
                <a:schemeClr val="bg1"/>
              </a:solidFill>
              <a:effectLst>
                <a:outerShdw blurRad="254000" dist="63500" dir="5400000" algn="ctr" rotWithShape="0">
                  <a:srgbClr val="000000">
                    <a:alpha val="25000"/>
                  </a:srgbClr>
                </a:outerShdw>
              </a:effectLst>
              <a:latin typeface="+mn-lt"/>
              <a:cs typeface="Segoe UI"/>
            </a:endParaRPr>
          </a:p>
        </p:txBody>
      </p:sp>
      <p:sp>
        <p:nvSpPr>
          <p:cNvPr id="5" name="TextBox 4">
            <a:extLst>
              <a:ext uri="{FF2B5EF4-FFF2-40B4-BE49-F238E27FC236}">
                <a16:creationId xmlns:a16="http://schemas.microsoft.com/office/drawing/2014/main" id="{387231AF-8C46-BF56-2FA8-1EEDB26A2F86}"/>
              </a:ext>
            </a:extLst>
          </p:cNvPr>
          <p:cNvSpPr txBox="1"/>
          <p:nvPr/>
        </p:nvSpPr>
        <p:spPr bwMode="auto">
          <a:xfrm>
            <a:off x="921842" y="2107230"/>
            <a:ext cx="7597685" cy="1769735"/>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3000"/>
              </a:lnSpc>
              <a:spcBef>
                <a:spcPts val="0"/>
              </a:spcBef>
              <a:spcAft>
                <a:spcPts val="0"/>
              </a:spcAft>
              <a:buClr>
                <a:srgbClr val="C10C21"/>
              </a:buClr>
            </a:pPr>
            <a:r>
              <a:rPr lang="en-US" sz="2200" b="1" dirty="0">
                <a:solidFill>
                  <a:schemeClr val="accent3"/>
                </a:solidFill>
                <a:effectLst>
                  <a:glow>
                    <a:schemeClr val="bg1">
                      <a:alpha val="70000"/>
                    </a:schemeClr>
                  </a:glow>
                  <a:outerShdw blurRad="254000" dist="38100" dir="5400000" algn="ctr" rotWithShape="0">
                    <a:srgbClr val="000000">
                      <a:alpha val="25000"/>
                    </a:srgbClr>
                  </a:outerShdw>
                </a:effectLst>
                <a:latin typeface="Arial"/>
                <a:cs typeface="Arial"/>
              </a:rPr>
              <a:t>Principle:</a:t>
            </a:r>
            <a:r>
              <a:rPr lang="en-US" sz="2200" b="1"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 </a:t>
            </a:r>
            <a:r>
              <a:rPr lang="en-US" sz="2200"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Demonstrate correct use, have patient demonstrate, and provide regular prompts.</a:t>
            </a:r>
            <a:endParaRPr lang="en-US" sz="2200" b="1" dirty="0">
              <a:solidFill>
                <a:schemeClr val="bg1"/>
              </a:solidFill>
              <a:effectLst>
                <a:outerShdw blurRad="254000" dist="63500" dir="5400000" algn="ctr" rotWithShape="0">
                  <a:srgbClr val="000000">
                    <a:alpha val="25000"/>
                  </a:srgbClr>
                </a:outerShdw>
              </a:effectLst>
              <a:latin typeface="+mn-lt"/>
              <a:cs typeface="Segoe UI"/>
            </a:endParaRPr>
          </a:p>
        </p:txBody>
      </p:sp>
      <p:sp>
        <p:nvSpPr>
          <p:cNvPr id="3" name="TextBox 4">
            <a:extLst>
              <a:ext uri="{FF2B5EF4-FFF2-40B4-BE49-F238E27FC236}">
                <a16:creationId xmlns:a16="http://schemas.microsoft.com/office/drawing/2014/main" id="{387231AF-8C46-BF56-2FA8-1EEDB26A2F86}"/>
              </a:ext>
            </a:extLst>
          </p:cNvPr>
          <p:cNvSpPr txBox="1"/>
          <p:nvPr/>
        </p:nvSpPr>
        <p:spPr bwMode="auto">
          <a:xfrm>
            <a:off x="651540" y="3880981"/>
            <a:ext cx="7605820" cy="1769735"/>
          </a:xfrm>
          <a:prstGeom prst="rect">
            <a:avLst/>
          </a:prstGeom>
          <a:noFill/>
          <a:ln w="9525">
            <a:noFill/>
            <a:miter lim="800000"/>
            <a:headEnd/>
            <a:tailEnd/>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lgn="ctr">
              <a:lnSpc>
                <a:spcPts val="3000"/>
              </a:lnSpc>
              <a:spcBef>
                <a:spcPts val="0"/>
              </a:spcBef>
              <a:spcAft>
                <a:spcPts val="0"/>
              </a:spcAft>
              <a:buClr>
                <a:srgbClr val="C10C21"/>
              </a:buClr>
            </a:pPr>
            <a:r>
              <a:rPr lang="en-US" sz="2200" b="1" dirty="0">
                <a:solidFill>
                  <a:schemeClr val="accent1"/>
                </a:solidFill>
                <a:effectLst>
                  <a:glow>
                    <a:schemeClr val="bg1">
                      <a:alpha val="70000"/>
                    </a:schemeClr>
                  </a:glow>
                  <a:outerShdw blurRad="254000" dist="38100" dir="5400000" algn="ctr" rotWithShape="0">
                    <a:srgbClr val="000000">
                      <a:alpha val="25000"/>
                    </a:srgbClr>
                  </a:outerShdw>
                </a:effectLst>
                <a:latin typeface="Arial"/>
                <a:cs typeface="Arial"/>
              </a:rPr>
              <a:t>Principle</a:t>
            </a:r>
            <a:r>
              <a:rPr lang="en-US" sz="2200" b="1" dirty="0">
                <a:solidFill>
                  <a:schemeClr val="accent1"/>
                </a:solidFill>
                <a:effectLst>
                  <a:glow>
                    <a:srgbClr val="FFFFFF">
                      <a:alpha val="70000"/>
                    </a:srgbClr>
                  </a:glow>
                  <a:outerShdw blurRad="254000" dist="38100" dir="5400000" algn="ctr" rotWithShape="0">
                    <a:srgbClr val="000000">
                      <a:alpha val="25000"/>
                    </a:srgbClr>
                  </a:outerShdw>
                </a:effectLst>
                <a:latin typeface="+mn-lt"/>
                <a:cs typeface="Arial"/>
              </a:rPr>
              <a:t>: </a:t>
            </a:r>
            <a:r>
              <a:rPr lang="en-US" sz="2200" dirty="0">
                <a:solidFill>
                  <a:schemeClr val="bg1"/>
                </a:solidFill>
                <a:effectLst>
                  <a:glow>
                    <a:srgbClr val="FFFFFF">
                      <a:alpha val="70000"/>
                    </a:srgbClr>
                  </a:glow>
                  <a:outerShdw blurRad="254000" dist="38100" dir="5400000" algn="ctr" rotWithShape="0">
                    <a:srgbClr val="000000">
                      <a:alpha val="25000"/>
                    </a:srgbClr>
                  </a:outerShdw>
                </a:effectLst>
                <a:latin typeface="+mn-lt"/>
                <a:cs typeface="Arial"/>
              </a:rPr>
              <a:t>Use NRT/nicotine vape regularly before withdrawal symptoms and urges to smoke become problematic AND as</a:t>
            </a:r>
            <a:r>
              <a:rPr lang="en-US" sz="2200" dirty="0">
                <a:solidFill>
                  <a:schemeClr val="bg1"/>
                </a:solidFill>
                <a:effectLst>
                  <a:glow>
                    <a:srgbClr val="FFFFFF">
                      <a:alpha val="70000"/>
                    </a:srgbClr>
                  </a:glow>
                  <a:outerShdw blurRad="254000" dist="38100" dir="5400000" algn="ctr" rotWithShape="0">
                    <a:srgbClr val="000000">
                      <a:alpha val="25000"/>
                    </a:srgbClr>
                  </a:outerShdw>
                </a:effectLst>
                <a:latin typeface="Arial"/>
                <a:cs typeface="Arial"/>
              </a:rPr>
              <a:t> needed to address 'breakthrough' urges to smoke.</a:t>
            </a:r>
            <a:endParaRPr lang="en-US" dirty="0">
              <a:solidFill>
                <a:schemeClr val="bg1"/>
              </a:solidFill>
              <a:cs typeface="Arial"/>
            </a:endParaRPr>
          </a:p>
          <a:p>
            <a:pPr algn="ctr">
              <a:lnSpc>
                <a:spcPts val="3000"/>
              </a:lnSpc>
              <a:spcBef>
                <a:spcPts val="0"/>
              </a:spcBef>
              <a:spcAft>
                <a:spcPts val="0"/>
              </a:spcAft>
            </a:pPr>
            <a:endParaRPr lang="en-US" sz="2200" dirty="0">
              <a:solidFill>
                <a:schemeClr val="bg1"/>
              </a:solidFill>
              <a:effectLst>
                <a:glow>
                  <a:srgbClr val="FFFFFF">
                    <a:alpha val="70000"/>
                  </a:srgbClr>
                </a:glow>
                <a:outerShdw blurRad="254000" dist="38100" dir="5400000" algn="ctr" rotWithShape="0">
                  <a:srgbClr val="000000">
                    <a:alpha val="25000"/>
                  </a:srgbClr>
                </a:outerShdw>
              </a:effectLst>
              <a:latin typeface="+mn-lt"/>
              <a:cs typeface="Arial"/>
            </a:endParaRPr>
          </a:p>
        </p:txBody>
      </p:sp>
    </p:spTree>
    <p:extLst>
      <p:ext uri="{BB962C8B-B14F-4D97-AF65-F5344CB8AC3E}">
        <p14:creationId xmlns:p14="http://schemas.microsoft.com/office/powerpoint/2010/main" val="2529191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73158" y="1309024"/>
            <a:ext cx="7597685" cy="2575079"/>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3000" dirty="0">
                <a:solidFill>
                  <a:schemeClr val="accent1"/>
                </a:solidFill>
                <a:effectLst>
                  <a:outerShdw blurRad="254000" dist="63500" dir="5400000" algn="ctr" rotWithShape="0">
                    <a:srgbClr val="000000">
                      <a:alpha val="25000"/>
                    </a:srgbClr>
                  </a:outerShdw>
                </a:effectLst>
                <a:latin typeface="+mn-lt"/>
                <a:cs typeface="Segoe UI"/>
              </a:rPr>
              <a:t>Challenge #3:</a:t>
            </a:r>
            <a:br>
              <a:rPr lang="en-US" sz="3000" b="1" dirty="0">
                <a:solidFill>
                  <a:schemeClr val="bg1"/>
                </a:solidFill>
                <a:effectLst>
                  <a:outerShdw blurRad="254000" dist="63500" dir="5400000" algn="ctr" rotWithShape="0">
                    <a:srgbClr val="000000">
                      <a:alpha val="25000"/>
                    </a:srgbClr>
                  </a:outerShdw>
                </a:effectLst>
                <a:latin typeface="+mn-lt"/>
                <a:cs typeface="Segoe UI"/>
              </a:rPr>
            </a:br>
            <a:r>
              <a:rPr lang="en-US" sz="3000" b="1" dirty="0">
                <a:solidFill>
                  <a:schemeClr val="bg1"/>
                </a:solidFill>
                <a:effectLst>
                  <a:outerShdw blurRad="254000" dist="63500" dir="5400000" algn="ctr" rotWithShape="0">
                    <a:srgbClr val="000000">
                      <a:alpha val="25000"/>
                    </a:srgbClr>
                  </a:outerShdw>
                </a:effectLst>
                <a:latin typeface="+mn-lt"/>
                <a:cs typeface="Segoe UI"/>
              </a:rPr>
              <a:t>People do not use enough nicotine for long enough</a:t>
            </a:r>
          </a:p>
          <a:p>
            <a:pPr algn="ctr">
              <a:lnSpc>
                <a:spcPts val="4000"/>
              </a:lnSpc>
              <a:spcBef>
                <a:spcPts val="0"/>
              </a:spcBef>
              <a:spcAft>
                <a:spcPts val="0"/>
              </a:spcAft>
              <a:buClr>
                <a:srgbClr val="C10C21"/>
              </a:buClr>
            </a:pPr>
            <a:endParaRPr lang="en-US" sz="3000" b="1" dirty="0">
              <a:solidFill>
                <a:schemeClr val="bg1"/>
              </a:solidFill>
              <a:effectLst>
                <a:outerShdw blurRad="254000" dist="63500" dir="5400000" algn="ctr" rotWithShape="0">
                  <a:srgbClr val="000000">
                    <a:alpha val="25000"/>
                  </a:srgbClr>
                </a:outerShdw>
              </a:effectLst>
              <a:latin typeface="+mn-lt"/>
              <a:cs typeface="Segoe UI"/>
            </a:endParaRPr>
          </a:p>
        </p:txBody>
      </p:sp>
      <p:sp>
        <p:nvSpPr>
          <p:cNvPr id="5" name="TextBox 4">
            <a:extLst>
              <a:ext uri="{FF2B5EF4-FFF2-40B4-BE49-F238E27FC236}">
                <a16:creationId xmlns:a16="http://schemas.microsoft.com/office/drawing/2014/main" id="{387231AF-8C46-BF56-2FA8-1EEDB26A2F86}"/>
              </a:ext>
            </a:extLst>
          </p:cNvPr>
          <p:cNvSpPr txBox="1"/>
          <p:nvPr/>
        </p:nvSpPr>
        <p:spPr bwMode="auto">
          <a:xfrm>
            <a:off x="773158" y="3674720"/>
            <a:ext cx="7597685" cy="1769735"/>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3000"/>
              </a:lnSpc>
              <a:spcBef>
                <a:spcPts val="0"/>
              </a:spcBef>
              <a:spcAft>
                <a:spcPts val="0"/>
              </a:spcAft>
              <a:buClr>
                <a:srgbClr val="C10C21"/>
              </a:buClr>
            </a:pPr>
            <a:r>
              <a:rPr lang="en-US" sz="2200" b="1" dirty="0">
                <a:solidFill>
                  <a:schemeClr val="accent3"/>
                </a:solidFill>
                <a:effectLst>
                  <a:glow>
                    <a:schemeClr val="bg1">
                      <a:alpha val="70000"/>
                    </a:schemeClr>
                  </a:glow>
                  <a:outerShdw blurRad="254000" dist="38100" dir="5400000" algn="ctr" rotWithShape="0">
                    <a:srgbClr val="000000">
                      <a:alpha val="25000"/>
                    </a:srgbClr>
                  </a:outerShdw>
                </a:effectLst>
                <a:latin typeface="Arial"/>
                <a:cs typeface="Arial"/>
              </a:rPr>
              <a:t>Principle:</a:t>
            </a:r>
            <a:r>
              <a:rPr lang="en-US" sz="2200" b="1"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 </a:t>
            </a:r>
            <a:r>
              <a:rPr lang="en-US" sz="2200"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Use as much as you need </a:t>
            </a:r>
            <a:br>
              <a:rPr lang="en-US" sz="2200" dirty="0">
                <a:solidFill>
                  <a:schemeClr val="bg1"/>
                </a:solidFill>
                <a:effectLst>
                  <a:glow>
                    <a:schemeClr val="bg1">
                      <a:alpha val="70000"/>
                    </a:schemeClr>
                  </a:glow>
                  <a:outerShdw blurRad="254000" dist="38100" dir="5400000" algn="ctr" rotWithShape="0">
                    <a:srgbClr val="000000">
                      <a:alpha val="25000"/>
                    </a:srgbClr>
                  </a:outerShdw>
                </a:effectLst>
              </a:rPr>
            </a:br>
            <a:r>
              <a:rPr lang="en-US" sz="2200"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for as long as you need to manage </a:t>
            </a:r>
            <a:br>
              <a:rPr lang="en-US" sz="2200" dirty="0">
                <a:solidFill>
                  <a:schemeClr val="bg1"/>
                </a:solidFill>
                <a:effectLst>
                  <a:glow>
                    <a:schemeClr val="bg1">
                      <a:alpha val="70000"/>
                    </a:schemeClr>
                  </a:glow>
                  <a:outerShdw blurRad="254000" dist="38100" dir="5400000" algn="ctr" rotWithShape="0">
                    <a:srgbClr val="000000">
                      <a:alpha val="25000"/>
                    </a:srgbClr>
                  </a:outerShdw>
                </a:effectLst>
              </a:rPr>
            </a:br>
            <a:r>
              <a:rPr lang="en-US" sz="2200" dirty="0">
                <a:solidFill>
                  <a:schemeClr val="bg1"/>
                </a:solidFill>
                <a:effectLst>
                  <a:glow>
                    <a:schemeClr val="bg1">
                      <a:alpha val="70000"/>
                    </a:schemeClr>
                  </a:glow>
                  <a:outerShdw blurRad="254000" dist="38100" dir="5400000" algn="ctr" rotWithShape="0">
                    <a:srgbClr val="000000">
                      <a:alpha val="25000"/>
                    </a:srgbClr>
                  </a:outerShdw>
                </a:effectLst>
                <a:latin typeface="Arial"/>
                <a:cs typeface="Arial"/>
              </a:rPr>
              <a:t>withdrawal and urges to smoke</a:t>
            </a:r>
            <a:endParaRPr lang="en-US" sz="2200" b="1" dirty="0">
              <a:solidFill>
                <a:schemeClr val="bg1"/>
              </a:solidFill>
              <a:effectLst>
                <a:outerShdw blurRad="254000" dist="63500" dir="5400000" algn="ctr" rotWithShape="0">
                  <a:srgbClr val="000000">
                    <a:alpha val="25000"/>
                  </a:srgbClr>
                </a:outerShdw>
              </a:effectLst>
              <a:latin typeface="+mn-lt"/>
              <a:cs typeface="Segoe UI"/>
            </a:endParaRPr>
          </a:p>
        </p:txBody>
      </p:sp>
    </p:spTree>
    <p:extLst>
      <p:ext uri="{BB962C8B-B14F-4D97-AF65-F5344CB8AC3E}">
        <p14:creationId xmlns:p14="http://schemas.microsoft.com/office/powerpoint/2010/main" val="3399631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73158" y="1309024"/>
            <a:ext cx="7597685" cy="4045403"/>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2800" dirty="0">
                <a:solidFill>
                  <a:schemeClr val="accent3"/>
                </a:solidFill>
                <a:effectLst>
                  <a:outerShdw blurRad="254000" dist="63500" dir="5400000" algn="ctr" rotWithShape="0">
                    <a:srgbClr val="000000">
                      <a:alpha val="25000"/>
                    </a:srgbClr>
                  </a:outerShdw>
                </a:effectLst>
                <a:latin typeface="+mn-lt"/>
                <a:cs typeface="Segoe UI"/>
              </a:rPr>
              <a:t>All patients that smoke have </a:t>
            </a:r>
            <a:br>
              <a:rPr lang="en-US" sz="2800" dirty="0">
                <a:solidFill>
                  <a:schemeClr val="accent3"/>
                </a:solidFill>
                <a:effectLst>
                  <a:outerShdw blurRad="254000" dist="63500" dir="5400000" algn="ctr" rotWithShape="0">
                    <a:srgbClr val="000000">
                      <a:alpha val="25000"/>
                    </a:srgbClr>
                  </a:outerShdw>
                </a:effectLst>
                <a:latin typeface="+mn-lt"/>
                <a:cs typeface="Segoe UI"/>
              </a:rPr>
            </a:br>
            <a:r>
              <a:rPr lang="en-US" sz="2800" b="1" dirty="0">
                <a:solidFill>
                  <a:schemeClr val="bg1"/>
                </a:solidFill>
                <a:effectLst>
                  <a:outerShdw blurRad="254000" dist="63500" dir="5400000" algn="ctr" rotWithShape="0">
                    <a:srgbClr val="000000">
                      <a:alpha val="25000"/>
                    </a:srgbClr>
                  </a:outerShdw>
                </a:effectLst>
                <a:latin typeface="+mn-lt"/>
                <a:cs typeface="Segoe UI"/>
              </a:rPr>
              <a:t>equal rights</a:t>
            </a:r>
            <a:r>
              <a:rPr lang="en-US" sz="2800" dirty="0">
                <a:solidFill>
                  <a:schemeClr val="accent3"/>
                </a:solidFill>
                <a:effectLst>
                  <a:outerShdw blurRad="254000" dist="63500" dir="5400000" algn="ctr" rotWithShape="0">
                    <a:srgbClr val="000000">
                      <a:alpha val="25000"/>
                    </a:srgbClr>
                  </a:outerShdw>
                </a:effectLst>
                <a:latin typeface="+mn-lt"/>
                <a:cs typeface="Segoe UI"/>
              </a:rPr>
              <a:t> to the best available </a:t>
            </a:r>
            <a:br>
              <a:rPr lang="en-US" sz="2800" dirty="0">
                <a:solidFill>
                  <a:schemeClr val="accent3"/>
                </a:solidFill>
                <a:effectLst>
                  <a:outerShdw blurRad="254000" dist="63500" dir="5400000" algn="ctr" rotWithShape="0">
                    <a:srgbClr val="000000">
                      <a:alpha val="25000"/>
                    </a:srgbClr>
                  </a:outerShdw>
                </a:effectLst>
                <a:latin typeface="+mn-lt"/>
                <a:cs typeface="Segoe UI"/>
              </a:rPr>
            </a:br>
            <a:r>
              <a:rPr lang="en-US" sz="2800" dirty="0">
                <a:solidFill>
                  <a:schemeClr val="accent3"/>
                </a:solidFill>
                <a:effectLst>
                  <a:outerShdw blurRad="254000" dist="63500" dir="5400000" algn="ctr" rotWithShape="0">
                    <a:srgbClr val="000000">
                      <a:alpha val="25000"/>
                    </a:srgbClr>
                  </a:outerShdw>
                </a:effectLst>
                <a:latin typeface="+mn-lt"/>
                <a:cs typeface="Segoe UI"/>
              </a:rPr>
              <a:t>evidence-based treatments </a:t>
            </a:r>
            <a:br>
              <a:rPr lang="en-US" sz="2800" dirty="0">
                <a:solidFill>
                  <a:schemeClr val="accent3"/>
                </a:solidFill>
                <a:effectLst>
                  <a:outerShdw blurRad="254000" dist="63500" dir="5400000" algn="ctr" rotWithShape="0">
                    <a:srgbClr val="000000">
                      <a:alpha val="25000"/>
                    </a:srgbClr>
                  </a:outerShdw>
                </a:effectLst>
                <a:latin typeface="+mn-lt"/>
                <a:cs typeface="Segoe UI"/>
              </a:rPr>
            </a:br>
            <a:r>
              <a:rPr lang="en-US" sz="2800" dirty="0">
                <a:solidFill>
                  <a:schemeClr val="accent3"/>
                </a:solidFill>
                <a:effectLst>
                  <a:outerShdw blurRad="254000" dist="63500" dir="5400000" algn="ctr" rotWithShape="0">
                    <a:srgbClr val="000000">
                      <a:alpha val="25000"/>
                    </a:srgbClr>
                  </a:outerShdw>
                </a:effectLst>
                <a:latin typeface="+mn-lt"/>
                <a:cs typeface="Segoe UI"/>
              </a:rPr>
              <a:t>for any clinical condition, and </a:t>
            </a:r>
            <a:br>
              <a:rPr lang="en-US" sz="2800" dirty="0">
                <a:solidFill>
                  <a:schemeClr val="accent3"/>
                </a:solidFill>
                <a:effectLst>
                  <a:outerShdw blurRad="254000" dist="63500" dir="5400000" algn="ctr" rotWithShape="0">
                    <a:srgbClr val="000000">
                      <a:alpha val="25000"/>
                    </a:srgbClr>
                  </a:outerShdw>
                </a:effectLst>
                <a:latin typeface="+mn-lt"/>
                <a:cs typeface="Segoe UI"/>
              </a:rPr>
            </a:br>
            <a:r>
              <a:rPr lang="en-US" sz="2800" dirty="0">
                <a:solidFill>
                  <a:schemeClr val="accent3"/>
                </a:solidFill>
                <a:effectLst>
                  <a:outerShdw blurRad="254000" dist="63500" dir="5400000" algn="ctr" rotWithShape="0">
                    <a:srgbClr val="000000">
                      <a:alpha val="25000"/>
                    </a:srgbClr>
                  </a:outerShdw>
                </a:effectLst>
                <a:latin typeface="+mn-lt"/>
                <a:cs typeface="Segoe UI"/>
              </a:rPr>
              <a:t>that includes treatment for </a:t>
            </a:r>
            <a:br>
              <a:rPr lang="en-US" sz="2800" dirty="0">
                <a:solidFill>
                  <a:schemeClr val="accent3"/>
                </a:solidFill>
                <a:effectLst>
                  <a:outerShdw blurRad="254000" dist="63500" dir="5400000" algn="ctr" rotWithShape="0">
                    <a:srgbClr val="000000">
                      <a:alpha val="25000"/>
                    </a:srgbClr>
                  </a:outerShdw>
                </a:effectLst>
                <a:latin typeface="+mn-lt"/>
                <a:cs typeface="Segoe UI"/>
              </a:rPr>
            </a:br>
            <a:r>
              <a:rPr lang="en-US" sz="2800" dirty="0">
                <a:solidFill>
                  <a:schemeClr val="accent3"/>
                </a:solidFill>
                <a:effectLst>
                  <a:outerShdw blurRad="254000" dist="63500" dir="5400000" algn="ctr" rotWithShape="0">
                    <a:srgbClr val="000000">
                      <a:alpha val="25000"/>
                    </a:srgbClr>
                  </a:outerShdw>
                </a:effectLst>
                <a:latin typeface="+mn-lt"/>
                <a:cs typeface="Segoe UI"/>
              </a:rPr>
              <a:t>their tobacco dependence</a:t>
            </a:r>
            <a:endParaRPr lang="en-US" sz="2800" i="0" u="none" strike="noStrike" baseline="0" dirty="0">
              <a:solidFill>
                <a:schemeClr val="accent3"/>
              </a:solidFill>
              <a:effectLst>
                <a:outerShdw blurRad="254000" dist="63500" dir="5400000" algn="ctr" rotWithShape="0">
                  <a:srgbClr val="000000">
                    <a:alpha val="25000"/>
                  </a:srgbClr>
                </a:outerShdw>
              </a:effectLst>
              <a:latin typeface="+mn-lt"/>
              <a:cs typeface="Segoe UI"/>
            </a:endParaRPr>
          </a:p>
        </p:txBody>
      </p:sp>
    </p:spTree>
    <p:extLst>
      <p:ext uri="{BB962C8B-B14F-4D97-AF65-F5344CB8AC3E}">
        <p14:creationId xmlns:p14="http://schemas.microsoft.com/office/powerpoint/2010/main" val="1154858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3B3F770E-9C60-814F-47E3-15B46CAA48DE}"/>
              </a:ext>
            </a:extLst>
          </p:cNvPr>
          <p:cNvSpPr/>
          <p:nvPr/>
        </p:nvSpPr>
        <p:spPr bwMode="auto">
          <a:xfrm>
            <a:off x="0" y="3937986"/>
            <a:ext cx="9153972" cy="2920014"/>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2" name="Graphic 40">
            <a:extLst>
              <a:ext uri="{FF2B5EF4-FFF2-40B4-BE49-F238E27FC236}">
                <a16:creationId xmlns:a16="http://schemas.microsoft.com/office/drawing/2014/main" id="{0E0D696B-100C-BDE7-D8F4-8D1D6B1C29F7}"/>
              </a:ext>
            </a:extLst>
          </p:cNvPr>
          <p:cNvGrpSpPr/>
          <p:nvPr/>
        </p:nvGrpSpPr>
        <p:grpSpPr>
          <a:xfrm>
            <a:off x="1806302" y="2040952"/>
            <a:ext cx="5534495" cy="1329398"/>
            <a:chOff x="1806302" y="1924806"/>
            <a:chExt cx="5534495" cy="1329398"/>
          </a:xfrm>
          <a:noFill/>
        </p:grpSpPr>
        <p:sp>
          <p:nvSpPr>
            <p:cNvPr id="43" name="Freeform 42">
              <a:extLst>
                <a:ext uri="{FF2B5EF4-FFF2-40B4-BE49-F238E27FC236}">
                  <a16:creationId xmlns:a16="http://schemas.microsoft.com/office/drawing/2014/main" id="{672C13AF-9963-2E69-C455-584AEF04F824}"/>
                </a:ext>
              </a:extLst>
            </p:cNvPr>
            <p:cNvSpPr/>
            <p:nvPr/>
          </p:nvSpPr>
          <p:spPr>
            <a:xfrm>
              <a:off x="1806302" y="1924806"/>
              <a:ext cx="5534495" cy="1329398"/>
            </a:xfrm>
            <a:custGeom>
              <a:avLst/>
              <a:gdLst>
                <a:gd name="connsiteX0" fmla="*/ 0 w 5534495"/>
                <a:gd name="connsiteY0" fmla="*/ 1329399 h 1329398"/>
                <a:gd name="connsiteX1" fmla="*/ 0 w 5534495"/>
                <a:gd name="connsiteY1" fmla="*/ 158871 h 1329398"/>
                <a:gd name="connsiteX2" fmla="*/ 158804 w 5534495"/>
                <a:gd name="connsiteY2" fmla="*/ 0 h 1329398"/>
                <a:gd name="connsiteX3" fmla="*/ 5375692 w 5534495"/>
                <a:gd name="connsiteY3" fmla="*/ 0 h 1329398"/>
                <a:gd name="connsiteX4" fmla="*/ 5534496 w 5534495"/>
                <a:gd name="connsiteY4" fmla="*/ 158871 h 1329398"/>
                <a:gd name="connsiteX5" fmla="*/ 5534496 w 5534495"/>
                <a:gd name="connsiteY5" fmla="*/ 1329399 h 132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34495" h="1329398">
                  <a:moveTo>
                    <a:pt x="0" y="1329399"/>
                  </a:moveTo>
                  <a:lnTo>
                    <a:pt x="0" y="158871"/>
                  </a:lnTo>
                  <a:cubicBezTo>
                    <a:pt x="0" y="71094"/>
                    <a:pt x="71064" y="0"/>
                    <a:pt x="158804" y="0"/>
                  </a:cubicBezTo>
                  <a:lnTo>
                    <a:pt x="5375692" y="0"/>
                  </a:lnTo>
                  <a:cubicBezTo>
                    <a:pt x="5463432" y="0"/>
                    <a:pt x="5534496" y="71094"/>
                    <a:pt x="5534496" y="158871"/>
                  </a:cubicBezTo>
                  <a:lnTo>
                    <a:pt x="5534496" y="1329399"/>
                  </a:lnTo>
                </a:path>
              </a:pathLst>
            </a:custGeom>
            <a:noFill/>
            <a:ln w="47446" cap="flat">
              <a:solidFill>
                <a:schemeClr val="accent3"/>
              </a:solidFill>
              <a:prstDash val="solid"/>
              <a:miter/>
            </a:ln>
          </p:spPr>
          <p:txBody>
            <a:bodyPr rtlCol="0" anchor="ctr"/>
            <a:lstStyle/>
            <a:p>
              <a:endParaRPr lang="en-US" dirty="0"/>
            </a:p>
          </p:txBody>
        </p:sp>
        <p:sp>
          <p:nvSpPr>
            <p:cNvPr id="44" name="Freeform 43">
              <a:extLst>
                <a:ext uri="{FF2B5EF4-FFF2-40B4-BE49-F238E27FC236}">
                  <a16:creationId xmlns:a16="http://schemas.microsoft.com/office/drawing/2014/main" id="{2F383A84-F0C5-3F31-8293-2CB7A9FEFCBA}"/>
                </a:ext>
              </a:extLst>
            </p:cNvPr>
            <p:cNvSpPr/>
            <p:nvPr/>
          </p:nvSpPr>
          <p:spPr>
            <a:xfrm>
              <a:off x="4573592" y="1924806"/>
              <a:ext cx="8380" cy="1329398"/>
            </a:xfrm>
            <a:custGeom>
              <a:avLst/>
              <a:gdLst>
                <a:gd name="connsiteX0" fmla="*/ 0 w 8380"/>
                <a:gd name="connsiteY0" fmla="*/ 0 h 1329398"/>
                <a:gd name="connsiteX1" fmla="*/ 0 w 8380"/>
                <a:gd name="connsiteY1" fmla="*/ 1329399 h 1329398"/>
              </a:gdLst>
              <a:ahLst/>
              <a:cxnLst>
                <a:cxn ang="0">
                  <a:pos x="connsiteX0" y="connsiteY0"/>
                </a:cxn>
                <a:cxn ang="0">
                  <a:pos x="connsiteX1" y="connsiteY1"/>
                </a:cxn>
              </a:cxnLst>
              <a:rect l="l" t="t" r="r" b="b"/>
              <a:pathLst>
                <a:path w="8380" h="1329398">
                  <a:moveTo>
                    <a:pt x="0" y="0"/>
                  </a:moveTo>
                  <a:lnTo>
                    <a:pt x="0" y="1329399"/>
                  </a:lnTo>
                </a:path>
              </a:pathLst>
            </a:custGeom>
            <a:ln w="47446" cap="flat">
              <a:solidFill>
                <a:schemeClr val="accent3"/>
              </a:solidFill>
              <a:prstDash val="solid"/>
              <a:miter/>
            </a:ln>
          </p:spPr>
          <p:txBody>
            <a:bodyPr rtlCol="0" anchor="ctr"/>
            <a:lstStyle/>
            <a:p>
              <a:endParaRPr lang="en-US" dirty="0"/>
            </a:p>
          </p:txBody>
        </p:sp>
      </p:grpSp>
      <p:sp>
        <p:nvSpPr>
          <p:cNvPr id="2" name="Title 1">
            <a:extLst>
              <a:ext uri="{FF2B5EF4-FFF2-40B4-BE49-F238E27FC236}">
                <a16:creationId xmlns:a16="http://schemas.microsoft.com/office/drawing/2014/main" id="{C4531C3A-AC8D-0E52-165B-9B8BBC903276}"/>
              </a:ext>
            </a:extLst>
          </p:cNvPr>
          <p:cNvSpPr>
            <a:spLocks noGrp="1"/>
          </p:cNvSpPr>
          <p:nvPr>
            <p:ph type="title" idx="4294967295"/>
          </p:nvPr>
        </p:nvSpPr>
        <p:spPr>
          <a:xfrm>
            <a:off x="0" y="352425"/>
            <a:ext cx="9144000" cy="1131888"/>
          </a:xfrm>
        </p:spPr>
        <p:txBody>
          <a:bodyPr/>
          <a:lstStyle/>
          <a:p>
            <a:pPr algn="ctr"/>
            <a:r>
              <a:rPr lang="en-US" b="1" dirty="0"/>
              <a:t>A Trust-Wide Approach</a:t>
            </a:r>
            <a:endParaRPr lang="en-US" dirty="0"/>
          </a:p>
        </p:txBody>
      </p:sp>
      <p:sp>
        <p:nvSpPr>
          <p:cNvPr id="79" name="TextBox 78">
            <a:extLst>
              <a:ext uri="{FF2B5EF4-FFF2-40B4-BE49-F238E27FC236}">
                <a16:creationId xmlns:a16="http://schemas.microsoft.com/office/drawing/2014/main" id="{16BD2193-336B-3192-10F8-419BF201F4DB}"/>
              </a:ext>
            </a:extLst>
          </p:cNvPr>
          <p:cNvSpPr txBox="1"/>
          <p:nvPr/>
        </p:nvSpPr>
        <p:spPr bwMode="auto">
          <a:xfrm>
            <a:off x="9919855" y="3738101"/>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12" name="1">
            <a:extLst>
              <a:ext uri="{FF2B5EF4-FFF2-40B4-BE49-F238E27FC236}">
                <a16:creationId xmlns:a16="http://schemas.microsoft.com/office/drawing/2014/main" id="{9AF515AC-AFC1-59DE-0260-C9D0BB129E4E}"/>
              </a:ext>
            </a:extLst>
          </p:cNvPr>
          <p:cNvSpPr txBox="1">
            <a:spLocks/>
          </p:cNvSpPr>
          <p:nvPr/>
        </p:nvSpPr>
        <p:spPr bwMode="auto">
          <a:xfrm rot="10800000">
            <a:off x="694932" y="2461976"/>
            <a:ext cx="2397395" cy="3628323"/>
          </a:xfrm>
          <a:prstGeom prst="rect">
            <a:avLst/>
          </a:prstGeom>
          <a:gradFill>
            <a:gsLst>
              <a:gs pos="50000">
                <a:schemeClr val="accent3">
                  <a:lumMod val="20000"/>
                  <a:lumOff val="80000"/>
                </a:schemeClr>
              </a:gs>
              <a:gs pos="0">
                <a:schemeClr val="bg1"/>
              </a:gs>
              <a:gs pos="100000">
                <a:schemeClr val="accent1">
                  <a:lumMod val="40000"/>
                  <a:lumOff val="60000"/>
                </a:schemeClr>
              </a:gs>
            </a:gsLst>
            <a:lin ang="5400000" scaled="0"/>
          </a:gradFill>
          <a:ln w="50800">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endParaRPr lang="en-US" sz="1600" dirty="0">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23ADA6A0-2BB7-6758-3BB1-DE0C8158EFF3}"/>
              </a:ext>
            </a:extLst>
          </p:cNvPr>
          <p:cNvSpPr/>
          <p:nvPr/>
        </p:nvSpPr>
        <p:spPr bwMode="auto">
          <a:xfrm>
            <a:off x="694932" y="2461978"/>
            <a:ext cx="2397397" cy="1032946"/>
          </a:xfrm>
          <a:prstGeom prst="rect">
            <a:avLst/>
          </a:prstGeom>
          <a:solidFill>
            <a:srgbClr val="005EB8"/>
          </a:solidFill>
          <a:ln w="508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4" name="1">
            <a:extLst>
              <a:ext uri="{FF2B5EF4-FFF2-40B4-BE49-F238E27FC236}">
                <a16:creationId xmlns:a16="http://schemas.microsoft.com/office/drawing/2014/main" id="{A397E5D7-9D3F-0949-842B-E37A8B9B98B2}"/>
              </a:ext>
            </a:extLst>
          </p:cNvPr>
          <p:cNvSpPr txBox="1">
            <a:spLocks/>
          </p:cNvSpPr>
          <p:nvPr/>
        </p:nvSpPr>
        <p:spPr bwMode="auto">
          <a:xfrm>
            <a:off x="1644089" y="2658485"/>
            <a:ext cx="1413668" cy="637309"/>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1200"/>
              </a:spcBef>
              <a:spcAft>
                <a:spcPts val="1200"/>
              </a:spcAft>
              <a:buNone/>
            </a:pPr>
            <a:r>
              <a:rPr lang="en-US" sz="1700" b="1" dirty="0">
                <a:solidFill>
                  <a:schemeClr val="bg1"/>
                </a:solidFill>
                <a:latin typeface="Arial" panose="020B0604020202020204" pitchFamily="34" charset="0"/>
                <a:cs typeface="Arial" panose="020B0604020202020204" pitchFamily="34" charset="0"/>
              </a:rPr>
              <a:t>Leadership</a:t>
            </a:r>
            <a:endParaRPr lang="en-US" sz="1700" dirty="0">
              <a:solidFill>
                <a:schemeClr val="bg1"/>
              </a:solidFill>
              <a:latin typeface="Arial" panose="020B0604020202020204" pitchFamily="34" charset="0"/>
              <a:cs typeface="Arial" panose="020B0604020202020204" pitchFamily="34" charset="0"/>
            </a:endParaRPr>
          </a:p>
        </p:txBody>
      </p:sp>
      <p:sp>
        <p:nvSpPr>
          <p:cNvPr id="15" name="1">
            <a:extLst>
              <a:ext uri="{FF2B5EF4-FFF2-40B4-BE49-F238E27FC236}">
                <a16:creationId xmlns:a16="http://schemas.microsoft.com/office/drawing/2014/main" id="{570D3676-522A-243A-9CF0-A772C6CA1CE2}"/>
              </a:ext>
            </a:extLst>
          </p:cNvPr>
          <p:cNvSpPr txBox="1">
            <a:spLocks/>
          </p:cNvSpPr>
          <p:nvPr/>
        </p:nvSpPr>
        <p:spPr bwMode="auto">
          <a:xfrm>
            <a:off x="902753" y="3648864"/>
            <a:ext cx="1979324" cy="234352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00"/>
              </a:lnSpc>
              <a:spcBef>
                <a:spcPts val="300"/>
              </a:spcBef>
              <a:spcAft>
                <a:spcPts val="300"/>
              </a:spcAft>
              <a:buClr>
                <a:schemeClr val="accent3"/>
              </a:buClr>
              <a:buNone/>
            </a:pPr>
            <a:r>
              <a:rPr lang="en-US" sz="1300" b="1" dirty="0">
                <a:latin typeface="Arial" panose="020B0604020202020204" pitchFamily="34" charset="0"/>
                <a:cs typeface="Arial" panose="020B0604020202020204" pitchFamily="34" charset="0"/>
              </a:rPr>
              <a:t>Role: Supportive </a:t>
            </a:r>
            <a:br>
              <a:rPr lang="en-US" sz="1300" b="1" dirty="0">
                <a:latin typeface="Arial" panose="020B0604020202020204" pitchFamily="34" charset="0"/>
                <a:cs typeface="Arial" panose="020B0604020202020204" pitchFamily="34" charset="0"/>
              </a:rPr>
            </a:br>
            <a:r>
              <a:rPr lang="en-US" sz="1300" b="1" dirty="0">
                <a:latin typeface="Arial" panose="020B0604020202020204" pitchFamily="34" charset="0"/>
                <a:cs typeface="Arial" panose="020B0604020202020204" pitchFamily="34" charset="0"/>
              </a:rPr>
              <a:t>culture, organisational leadership, allocation </a:t>
            </a:r>
            <a:br>
              <a:rPr lang="en-US" sz="1300" b="1" dirty="0">
                <a:latin typeface="Arial" panose="020B0604020202020204" pitchFamily="34" charset="0"/>
                <a:cs typeface="Arial" panose="020B0604020202020204" pitchFamily="34" charset="0"/>
              </a:rPr>
            </a:br>
            <a:r>
              <a:rPr lang="en-US" sz="1300" b="1" dirty="0">
                <a:latin typeface="Arial" panose="020B0604020202020204" pitchFamily="34" charset="0"/>
                <a:cs typeface="Arial" panose="020B0604020202020204" pitchFamily="34" charset="0"/>
              </a:rPr>
              <a:t>of resources, expertise</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Senior Management</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Clinical Leads</a:t>
            </a:r>
          </a:p>
          <a:p>
            <a:pPr marL="222250" indent="-222250">
              <a:lnSpc>
                <a:spcPts val="1600"/>
              </a:lnSpc>
              <a:spcBef>
                <a:spcPts val="300"/>
              </a:spcBef>
              <a:spcAft>
                <a:spcPts val="300"/>
              </a:spcAft>
              <a:buClr>
                <a:schemeClr val="accent3"/>
              </a:buClr>
            </a:pPr>
            <a:endParaRPr lang="en-US" sz="1300" dirty="0">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9401A673-3444-5687-51B3-DE683ACAFB4B}"/>
              </a:ext>
            </a:extLst>
          </p:cNvPr>
          <p:cNvPicPr>
            <a:picLocks noChangeAspect="1"/>
          </p:cNvPicPr>
          <p:nvPr/>
        </p:nvPicPr>
        <p:blipFill>
          <a:blip r:embed="rId3"/>
          <a:srcRect/>
          <a:stretch/>
        </p:blipFill>
        <p:spPr>
          <a:xfrm>
            <a:off x="840372" y="2629793"/>
            <a:ext cx="684474" cy="684474"/>
          </a:xfrm>
          <a:prstGeom prst="rect">
            <a:avLst/>
          </a:prstGeom>
          <a:effectLst>
            <a:outerShdw blurRad="317500" dist="76200" dir="5400000" algn="ctr" rotWithShape="0">
              <a:srgbClr val="000000">
                <a:alpha val="20000"/>
              </a:srgbClr>
            </a:outerShdw>
          </a:effectLst>
        </p:spPr>
      </p:pic>
      <p:sp>
        <p:nvSpPr>
          <p:cNvPr id="17" name="1">
            <a:extLst>
              <a:ext uri="{FF2B5EF4-FFF2-40B4-BE49-F238E27FC236}">
                <a16:creationId xmlns:a16="http://schemas.microsoft.com/office/drawing/2014/main" id="{C130394B-38FB-AB06-A180-88FADA7C726F}"/>
              </a:ext>
            </a:extLst>
          </p:cNvPr>
          <p:cNvSpPr txBox="1">
            <a:spLocks/>
          </p:cNvSpPr>
          <p:nvPr/>
        </p:nvSpPr>
        <p:spPr bwMode="auto">
          <a:xfrm rot="10800000">
            <a:off x="3359161" y="2461976"/>
            <a:ext cx="2397395" cy="3628323"/>
          </a:xfrm>
          <a:prstGeom prst="rect">
            <a:avLst/>
          </a:prstGeom>
          <a:gradFill>
            <a:gsLst>
              <a:gs pos="50000">
                <a:schemeClr val="accent3">
                  <a:lumMod val="20000"/>
                  <a:lumOff val="80000"/>
                </a:schemeClr>
              </a:gs>
              <a:gs pos="0">
                <a:schemeClr val="bg1"/>
              </a:gs>
              <a:gs pos="100000">
                <a:schemeClr val="accent1">
                  <a:lumMod val="40000"/>
                  <a:lumOff val="60000"/>
                </a:schemeClr>
              </a:gs>
            </a:gsLst>
            <a:lin ang="5400000" scaled="0"/>
          </a:gradFill>
          <a:ln w="50800">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endParaRPr lang="en-US" sz="1600" dirty="0">
              <a:latin typeface="Arial" panose="020B0604020202020204" pitchFamily="34" charset="0"/>
              <a:cs typeface="Arial" panose="020B0604020202020204" pitchFamily="34" charset="0"/>
            </a:endParaRPr>
          </a:p>
        </p:txBody>
      </p:sp>
      <p:sp>
        <p:nvSpPr>
          <p:cNvPr id="18" name="Rectangle 17">
            <a:extLst>
              <a:ext uri="{FF2B5EF4-FFF2-40B4-BE49-F238E27FC236}">
                <a16:creationId xmlns:a16="http://schemas.microsoft.com/office/drawing/2014/main" id="{70D147E2-44EB-B2FE-6C9E-E83299D3AEE6}"/>
              </a:ext>
            </a:extLst>
          </p:cNvPr>
          <p:cNvSpPr/>
          <p:nvPr/>
        </p:nvSpPr>
        <p:spPr bwMode="auto">
          <a:xfrm>
            <a:off x="3359167" y="2461978"/>
            <a:ext cx="2397397" cy="1032946"/>
          </a:xfrm>
          <a:prstGeom prst="rect">
            <a:avLst/>
          </a:prstGeom>
          <a:solidFill>
            <a:srgbClr val="005EB8"/>
          </a:solidFill>
          <a:ln w="508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9" name="1">
            <a:extLst>
              <a:ext uri="{FF2B5EF4-FFF2-40B4-BE49-F238E27FC236}">
                <a16:creationId xmlns:a16="http://schemas.microsoft.com/office/drawing/2014/main" id="{730011CA-83A4-5096-50A6-89416761C8D1}"/>
              </a:ext>
            </a:extLst>
          </p:cNvPr>
          <p:cNvSpPr txBox="1">
            <a:spLocks/>
          </p:cNvSpPr>
          <p:nvPr/>
        </p:nvSpPr>
        <p:spPr bwMode="auto">
          <a:xfrm>
            <a:off x="4308318" y="2658485"/>
            <a:ext cx="1413668" cy="637309"/>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1200"/>
              </a:spcBef>
              <a:spcAft>
                <a:spcPts val="1200"/>
              </a:spcAft>
              <a:buNone/>
            </a:pPr>
            <a:r>
              <a:rPr lang="en-US" sz="1700" b="1" dirty="0">
                <a:solidFill>
                  <a:schemeClr val="bg1"/>
                </a:solidFill>
                <a:latin typeface="Arial" panose="020B0604020202020204" pitchFamily="34" charset="0"/>
                <a:cs typeface="Arial" panose="020B0604020202020204" pitchFamily="34" charset="0"/>
              </a:rPr>
              <a:t>Staff</a:t>
            </a:r>
            <a:endParaRPr lang="en-US" sz="1700" dirty="0">
              <a:solidFill>
                <a:schemeClr val="bg1"/>
              </a:solidFill>
              <a:latin typeface="Arial" panose="020B0604020202020204" pitchFamily="34" charset="0"/>
              <a:cs typeface="Arial" panose="020B0604020202020204" pitchFamily="34" charset="0"/>
            </a:endParaRPr>
          </a:p>
        </p:txBody>
      </p:sp>
      <p:sp>
        <p:nvSpPr>
          <p:cNvPr id="20" name="1">
            <a:extLst>
              <a:ext uri="{FF2B5EF4-FFF2-40B4-BE49-F238E27FC236}">
                <a16:creationId xmlns:a16="http://schemas.microsoft.com/office/drawing/2014/main" id="{8C7253A5-1A01-6CDC-4347-702CAEB7A80F}"/>
              </a:ext>
            </a:extLst>
          </p:cNvPr>
          <p:cNvSpPr txBox="1">
            <a:spLocks/>
          </p:cNvSpPr>
          <p:nvPr/>
        </p:nvSpPr>
        <p:spPr bwMode="auto">
          <a:xfrm>
            <a:off x="3566982" y="3648864"/>
            <a:ext cx="1979324" cy="234352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00"/>
              </a:lnSpc>
              <a:spcBef>
                <a:spcPts val="300"/>
              </a:spcBef>
              <a:spcAft>
                <a:spcPts val="300"/>
              </a:spcAft>
              <a:buClr>
                <a:schemeClr val="accent3"/>
              </a:buClr>
              <a:buNone/>
            </a:pPr>
            <a:r>
              <a:rPr lang="en-US" sz="1300" b="1" dirty="0">
                <a:latin typeface="Arial" panose="020B0604020202020204" pitchFamily="34" charset="0"/>
                <a:cs typeface="Arial" panose="020B0604020202020204" pitchFamily="34" charset="0"/>
              </a:rPr>
              <a:t>Role: Ask, Advise, Refer</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Support workers</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Clinical support staff	</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Nursing 			</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Pharmacists 		</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Allied health professionals</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Physicians</a:t>
            </a:r>
          </a:p>
        </p:txBody>
      </p:sp>
      <p:pic>
        <p:nvPicPr>
          <p:cNvPr id="24" name="Picture 23">
            <a:extLst>
              <a:ext uri="{FF2B5EF4-FFF2-40B4-BE49-F238E27FC236}">
                <a16:creationId xmlns:a16="http://schemas.microsoft.com/office/drawing/2014/main" id="{894FF0DE-D09B-1719-FD27-AF707FE2E73F}"/>
              </a:ext>
            </a:extLst>
          </p:cNvPr>
          <p:cNvPicPr>
            <a:picLocks noChangeAspect="1"/>
          </p:cNvPicPr>
          <p:nvPr/>
        </p:nvPicPr>
        <p:blipFill>
          <a:blip r:embed="rId4"/>
          <a:srcRect/>
          <a:stretch/>
        </p:blipFill>
        <p:spPr>
          <a:xfrm>
            <a:off x="3504601" y="2629793"/>
            <a:ext cx="684474" cy="684474"/>
          </a:xfrm>
          <a:prstGeom prst="rect">
            <a:avLst/>
          </a:prstGeom>
          <a:effectLst>
            <a:outerShdw blurRad="317500" dist="76200" dir="5400000" algn="ctr" rotWithShape="0">
              <a:srgbClr val="000000">
                <a:alpha val="20000"/>
              </a:srgbClr>
            </a:outerShdw>
          </a:effectLst>
        </p:spPr>
      </p:pic>
      <p:sp>
        <p:nvSpPr>
          <p:cNvPr id="25" name="1">
            <a:extLst>
              <a:ext uri="{FF2B5EF4-FFF2-40B4-BE49-F238E27FC236}">
                <a16:creationId xmlns:a16="http://schemas.microsoft.com/office/drawing/2014/main" id="{F8B33F32-5578-5731-12E0-343B6E266CF9}"/>
              </a:ext>
            </a:extLst>
          </p:cNvPr>
          <p:cNvSpPr txBox="1">
            <a:spLocks/>
          </p:cNvSpPr>
          <p:nvPr/>
        </p:nvSpPr>
        <p:spPr bwMode="auto">
          <a:xfrm rot="10800000">
            <a:off x="6023390" y="2461976"/>
            <a:ext cx="2397395" cy="3628323"/>
          </a:xfrm>
          <a:prstGeom prst="rect">
            <a:avLst/>
          </a:prstGeom>
          <a:gradFill>
            <a:gsLst>
              <a:gs pos="50000">
                <a:schemeClr val="accent3">
                  <a:lumMod val="20000"/>
                  <a:lumOff val="80000"/>
                </a:schemeClr>
              </a:gs>
              <a:gs pos="0">
                <a:schemeClr val="bg1"/>
              </a:gs>
              <a:gs pos="100000">
                <a:schemeClr val="accent1">
                  <a:lumMod val="40000"/>
                  <a:lumOff val="60000"/>
                </a:schemeClr>
              </a:gs>
            </a:gsLst>
            <a:lin ang="5400000" scaled="0"/>
          </a:gradFill>
          <a:ln w="50800">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endParaRPr lang="en-US" sz="1600" dirty="0">
              <a:latin typeface="Arial" panose="020B0604020202020204" pitchFamily="34" charset="0"/>
              <a:cs typeface="Arial" panose="020B0604020202020204" pitchFamily="34" charset="0"/>
            </a:endParaRPr>
          </a:p>
        </p:txBody>
      </p:sp>
      <p:sp>
        <p:nvSpPr>
          <p:cNvPr id="26" name="Rectangle 25">
            <a:extLst>
              <a:ext uri="{FF2B5EF4-FFF2-40B4-BE49-F238E27FC236}">
                <a16:creationId xmlns:a16="http://schemas.microsoft.com/office/drawing/2014/main" id="{3335765A-F9A4-3FD0-A010-EE86F921AC77}"/>
              </a:ext>
            </a:extLst>
          </p:cNvPr>
          <p:cNvSpPr/>
          <p:nvPr/>
        </p:nvSpPr>
        <p:spPr bwMode="auto">
          <a:xfrm>
            <a:off x="6023397" y="2461978"/>
            <a:ext cx="2397397" cy="1032946"/>
          </a:xfrm>
          <a:prstGeom prst="rect">
            <a:avLst/>
          </a:prstGeom>
          <a:solidFill>
            <a:srgbClr val="005EB8"/>
          </a:solidFill>
          <a:ln w="508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7" name="1">
            <a:extLst>
              <a:ext uri="{FF2B5EF4-FFF2-40B4-BE49-F238E27FC236}">
                <a16:creationId xmlns:a16="http://schemas.microsoft.com/office/drawing/2014/main" id="{F0998F68-C499-D536-8C95-19F5FF32752F}"/>
              </a:ext>
            </a:extLst>
          </p:cNvPr>
          <p:cNvSpPr txBox="1">
            <a:spLocks/>
          </p:cNvSpPr>
          <p:nvPr/>
        </p:nvSpPr>
        <p:spPr bwMode="auto">
          <a:xfrm>
            <a:off x="6972547" y="2658485"/>
            <a:ext cx="1413668" cy="637309"/>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900"/>
              </a:lnSpc>
              <a:spcBef>
                <a:spcPts val="1200"/>
              </a:spcBef>
              <a:spcAft>
                <a:spcPts val="1200"/>
              </a:spcAft>
              <a:buNone/>
            </a:pPr>
            <a:r>
              <a:rPr lang="en-US" sz="1700" b="1" dirty="0">
                <a:solidFill>
                  <a:schemeClr val="bg1"/>
                </a:solidFill>
                <a:latin typeface="Arial" panose="020B0604020202020204" pitchFamily="34" charset="0"/>
                <a:cs typeface="Arial" panose="020B0604020202020204" pitchFamily="34" charset="0"/>
              </a:rPr>
              <a:t>Tobacco Treatment Team</a:t>
            </a:r>
            <a:endParaRPr lang="en-US" sz="1700" dirty="0">
              <a:solidFill>
                <a:schemeClr val="bg1"/>
              </a:solidFill>
              <a:latin typeface="Arial" panose="020B0604020202020204" pitchFamily="34" charset="0"/>
              <a:cs typeface="Arial" panose="020B0604020202020204" pitchFamily="34" charset="0"/>
            </a:endParaRPr>
          </a:p>
        </p:txBody>
      </p:sp>
      <p:sp>
        <p:nvSpPr>
          <p:cNvPr id="28" name="1">
            <a:extLst>
              <a:ext uri="{FF2B5EF4-FFF2-40B4-BE49-F238E27FC236}">
                <a16:creationId xmlns:a16="http://schemas.microsoft.com/office/drawing/2014/main" id="{548993CC-91C2-EC0B-9F07-D6428B309296}"/>
              </a:ext>
            </a:extLst>
          </p:cNvPr>
          <p:cNvSpPr txBox="1">
            <a:spLocks/>
          </p:cNvSpPr>
          <p:nvPr/>
        </p:nvSpPr>
        <p:spPr bwMode="auto">
          <a:xfrm>
            <a:off x="6231211" y="3648864"/>
            <a:ext cx="1979324" cy="234352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00"/>
              </a:lnSpc>
              <a:spcBef>
                <a:spcPts val="300"/>
              </a:spcBef>
              <a:spcAft>
                <a:spcPts val="300"/>
              </a:spcAft>
              <a:buClr>
                <a:schemeClr val="accent3"/>
              </a:buClr>
              <a:buNone/>
            </a:pPr>
            <a:r>
              <a:rPr lang="en-US" sz="1300" b="1" dirty="0">
                <a:latin typeface="Arial" panose="020B0604020202020204" pitchFamily="34" charset="0"/>
                <a:cs typeface="Arial" panose="020B0604020202020204" pitchFamily="34" charset="0"/>
              </a:rPr>
              <a:t>Role: High quality service delivery and </a:t>
            </a:r>
            <a:br>
              <a:rPr lang="en-US" sz="1300" b="1" dirty="0">
                <a:latin typeface="Arial" panose="020B0604020202020204" pitchFamily="34" charset="0"/>
                <a:cs typeface="Arial" panose="020B0604020202020204" pitchFamily="34" charset="0"/>
              </a:rPr>
            </a:br>
            <a:r>
              <a:rPr lang="en-US" sz="1300" b="1" dirty="0">
                <a:latin typeface="Arial" panose="020B0604020202020204" pitchFamily="34" charset="0"/>
                <a:cs typeface="Arial" panose="020B0604020202020204" pitchFamily="34" charset="0"/>
              </a:rPr>
              <a:t>LTP targets</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Clinical Leadership</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QI Leads</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Tobacco Lead</a:t>
            </a:r>
          </a:p>
          <a:p>
            <a:pPr marL="222250" indent="-222250">
              <a:lnSpc>
                <a:spcPts val="1600"/>
              </a:lnSpc>
              <a:spcBef>
                <a:spcPts val="300"/>
              </a:spcBef>
              <a:spcAft>
                <a:spcPts val="300"/>
              </a:spcAft>
              <a:buClr>
                <a:schemeClr val="accent3"/>
              </a:buClr>
            </a:pPr>
            <a:r>
              <a:rPr lang="en-US" sz="1300" dirty="0">
                <a:latin typeface="Arial" panose="020B0604020202020204" pitchFamily="34" charset="0"/>
                <a:cs typeface="Arial" panose="020B0604020202020204" pitchFamily="34" charset="0"/>
              </a:rPr>
              <a:t>TDAs</a:t>
            </a:r>
          </a:p>
        </p:txBody>
      </p:sp>
      <p:pic>
        <p:nvPicPr>
          <p:cNvPr id="29" name="Picture 28">
            <a:extLst>
              <a:ext uri="{FF2B5EF4-FFF2-40B4-BE49-F238E27FC236}">
                <a16:creationId xmlns:a16="http://schemas.microsoft.com/office/drawing/2014/main" id="{90160050-AA5B-497E-A8DC-45B0FEAB4F1F}"/>
              </a:ext>
            </a:extLst>
          </p:cNvPr>
          <p:cNvPicPr>
            <a:picLocks noChangeAspect="1"/>
          </p:cNvPicPr>
          <p:nvPr/>
        </p:nvPicPr>
        <p:blipFill>
          <a:blip r:embed="rId5"/>
          <a:srcRect/>
          <a:stretch/>
        </p:blipFill>
        <p:spPr>
          <a:xfrm>
            <a:off x="6168830" y="2629793"/>
            <a:ext cx="684474" cy="684474"/>
          </a:xfrm>
          <a:prstGeom prst="rect">
            <a:avLst/>
          </a:prstGeom>
          <a:effectLst>
            <a:outerShdw blurRad="317500" dist="76200" dir="5400000" algn="ctr" rotWithShape="0">
              <a:srgbClr val="000000">
                <a:alpha val="20000"/>
              </a:srgbClr>
            </a:outerShdw>
          </a:effectLst>
        </p:spPr>
      </p:pic>
      <p:sp>
        <p:nvSpPr>
          <p:cNvPr id="45" name="Oval 44">
            <a:extLst>
              <a:ext uri="{FF2B5EF4-FFF2-40B4-BE49-F238E27FC236}">
                <a16:creationId xmlns:a16="http://schemas.microsoft.com/office/drawing/2014/main" id="{A65C7679-E6E3-59B7-B712-546E976747E6}"/>
              </a:ext>
            </a:extLst>
          </p:cNvPr>
          <p:cNvSpPr/>
          <p:nvPr/>
        </p:nvSpPr>
        <p:spPr bwMode="auto">
          <a:xfrm>
            <a:off x="4051228" y="1222054"/>
            <a:ext cx="1041544" cy="1041544"/>
          </a:xfrm>
          <a:prstGeom prst="ellipse">
            <a:avLst/>
          </a:prstGeom>
          <a:solidFill>
            <a:schemeClr val="accent1"/>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38" name="Graphic 37" descr="Hospital with solid fill">
            <a:extLst>
              <a:ext uri="{FF2B5EF4-FFF2-40B4-BE49-F238E27FC236}">
                <a16:creationId xmlns:a16="http://schemas.microsoft.com/office/drawing/2014/main" id="{B3FDE728-EF09-FC2A-A45C-C807C7982EA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256397" y="1369879"/>
            <a:ext cx="631206" cy="631206"/>
          </a:xfrm>
          <a:prstGeom prst="rect">
            <a:avLst/>
          </a:prstGeom>
        </p:spPr>
      </p:pic>
    </p:spTree>
    <p:extLst>
      <p:ext uri="{BB962C8B-B14F-4D97-AF65-F5344CB8AC3E}">
        <p14:creationId xmlns:p14="http://schemas.microsoft.com/office/powerpoint/2010/main" val="3074346181"/>
      </p:ext>
    </p:extLst>
  </p:cSld>
  <p:clrMapOvr>
    <a:masterClrMapping/>
  </p:clrMapOvr>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D918755-5CCB-41FC-B672-7D0477E5BFBE}">
  <ds:schemaRefs>
    <ds:schemaRef ds:uri="http://schemas.microsoft.com/office/2006/documentManagement/types"/>
    <ds:schemaRef ds:uri="f08a3a01-a810-4981-84de-513e48da387b"/>
    <ds:schemaRef ds:uri="http://purl.org/dc/dcmitype/"/>
    <ds:schemaRef ds:uri="http://purl.org/dc/elements/1.1/"/>
    <ds:schemaRef ds:uri="http://purl.org/dc/terms/"/>
    <ds:schemaRef ds:uri="http://schemas.microsoft.com/office/infopath/2007/PartnerControls"/>
    <ds:schemaRef ds:uri="http://schemas.openxmlformats.org/package/2006/metadata/core-properties"/>
    <ds:schemaRef ds:uri="6f9764a4-8270-4f29-bbff-a467630dd90c"/>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1CD0E624-5263-4121-BE30-6A511EBF56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20CC568-9E52-4CAB-A6F8-928FF0C63FC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412</TotalTime>
  <Words>2050</Words>
  <Application>Microsoft Office PowerPoint</Application>
  <PresentationFormat>On-screen Show (4:3)</PresentationFormat>
  <Paragraphs>155</Paragraphs>
  <Slides>11</Slides>
  <Notes>11</Notes>
  <HiddenSlides>0</HiddenSlides>
  <MMClips>0</MMClips>
  <ScaleCrop>false</ScaleCrop>
  <HeadingPairs>
    <vt:vector size="4" baseType="variant">
      <vt:variant>
        <vt:lpstr>Theme</vt:lpstr>
      </vt:variant>
      <vt:variant>
        <vt:i4>2</vt:i4>
      </vt:variant>
      <vt:variant>
        <vt:lpstr>Slide Titles</vt:lpstr>
      </vt:variant>
      <vt:variant>
        <vt:i4>11</vt:i4>
      </vt:variant>
    </vt:vector>
  </HeadingPairs>
  <TitlesOfParts>
    <vt:vector size="13" baseType="lpstr">
      <vt:lpstr>NCSCT</vt:lpstr>
      <vt:lpstr>1_NCSCT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Trust-Wide Approach</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Tom Coleman-Haynes</cp:lastModifiedBy>
  <cp:revision>391</cp:revision>
  <cp:lastPrinted>2021-04-19T06:44:37Z</cp:lastPrinted>
  <dcterms:created xsi:type="dcterms:W3CDTF">2019-04-01T09:21:54Z</dcterms:created>
  <dcterms:modified xsi:type="dcterms:W3CDTF">2024-03-11T15:12:37Z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